
<file path=[Content_Types].xml><?xml version="1.0" encoding="utf-8"?>
<Types xmlns="http://schemas.openxmlformats.org/package/2006/content-types">
  <Default Extension="bin" ContentType="application/vnd.openxmlformats-officedocument.oleObject"/>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42"/>
  </p:handoutMasterIdLst>
  <p:sldIdLst>
    <p:sldId id="256" r:id="rId2"/>
    <p:sldId id="257" r:id="rId3"/>
    <p:sldId id="258" r:id="rId4"/>
    <p:sldId id="260" r:id="rId5"/>
    <p:sldId id="259" r:id="rId6"/>
    <p:sldId id="262"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1" r:id="rId26"/>
    <p:sldId id="298" r:id="rId27"/>
    <p:sldId id="299" r:id="rId28"/>
    <p:sldId id="300" r:id="rId29"/>
    <p:sldId id="301" r:id="rId30"/>
    <p:sldId id="313" r:id="rId31"/>
    <p:sldId id="302" r:id="rId32"/>
    <p:sldId id="303" r:id="rId33"/>
    <p:sldId id="304" r:id="rId34"/>
    <p:sldId id="305" r:id="rId35"/>
    <p:sldId id="306" r:id="rId36"/>
    <p:sldId id="307" r:id="rId37"/>
    <p:sldId id="308" r:id="rId38"/>
    <p:sldId id="309" r:id="rId39"/>
    <p:sldId id="310" r:id="rId40"/>
    <p:sldId id="280"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4" d="100"/>
          <a:sy n="64" d="100"/>
        </p:scale>
        <p:origin x="40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evon Miller" userId="efdf0231-d96a-4b43-914b-eb8cfdf195f6" providerId="ADAL" clId="{912E599A-05FE-44B1-9459-AA8FDE264766}"/>
    <pc:docChg chg="delSld modSld">
      <pc:chgData name="Taevon Miller" userId="efdf0231-d96a-4b43-914b-eb8cfdf195f6" providerId="ADAL" clId="{912E599A-05FE-44B1-9459-AA8FDE264766}" dt="2025-05-14T14:09:47.052" v="20" actId="47"/>
      <pc:docMkLst>
        <pc:docMk/>
      </pc:docMkLst>
      <pc:sldChg chg="modSp mod">
        <pc:chgData name="Taevon Miller" userId="efdf0231-d96a-4b43-914b-eb8cfdf195f6" providerId="ADAL" clId="{912E599A-05FE-44B1-9459-AA8FDE264766}" dt="2025-05-14T14:09:21.743" v="19" actId="20577"/>
        <pc:sldMkLst>
          <pc:docMk/>
          <pc:sldMk cId="4181412518" sldId="256"/>
        </pc:sldMkLst>
        <pc:spChg chg="mod">
          <ac:chgData name="Taevon Miller" userId="efdf0231-d96a-4b43-914b-eb8cfdf195f6" providerId="ADAL" clId="{912E599A-05FE-44B1-9459-AA8FDE264766}" dt="2025-05-14T14:09:21.743" v="19" actId="20577"/>
          <ac:spMkLst>
            <pc:docMk/>
            <pc:sldMk cId="4181412518" sldId="256"/>
            <ac:spMk id="3" creationId="{00000000-0000-0000-0000-000000000000}"/>
          </ac:spMkLst>
        </pc:spChg>
      </pc:sldChg>
      <pc:sldChg chg="del">
        <pc:chgData name="Taevon Miller" userId="efdf0231-d96a-4b43-914b-eb8cfdf195f6" providerId="ADAL" clId="{912E599A-05FE-44B1-9459-AA8FDE264766}" dt="2025-05-14T14:09:47.052" v="20" actId="47"/>
        <pc:sldMkLst>
          <pc:docMk/>
          <pc:sldMk cId="1906675815" sldId="312"/>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3A372FC-DBEC-443B-AC11-F395F933A183}" type="datetimeFigureOut">
              <a:rPr lang="en-US" smtClean="0"/>
              <a:t>5/14/2025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179EDC1-130B-4C30-ADE3-95225E4BD8FE}" type="slidenum">
              <a:rPr lang="en-US" smtClean="0"/>
              <a:t>‹#›</a:t>
            </a:fld>
            <a:endParaRPr lang="en-US"/>
          </a:p>
        </p:txBody>
      </p:sp>
    </p:spTree>
    <p:extLst>
      <p:ext uri="{BB962C8B-B14F-4D97-AF65-F5344CB8AC3E}">
        <p14:creationId xmlns:p14="http://schemas.microsoft.com/office/powerpoint/2010/main" val="247364549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5/14/2025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mailto:smiller@summitcoc.org" TargetMode="External"/><Relationship Id="rId2" Type="http://schemas.openxmlformats.org/officeDocument/2006/relationships/hyperlink" Target="mailto:cocmboddie@gmail.com"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b="1" dirty="0"/>
              <a:t>Continuum of Care General Orientation</a:t>
            </a:r>
          </a:p>
        </p:txBody>
      </p:sp>
      <p:sp>
        <p:nvSpPr>
          <p:cNvPr id="3" name="Subtitle 2"/>
          <p:cNvSpPr>
            <a:spLocks noGrp="1"/>
          </p:cNvSpPr>
          <p:nvPr>
            <p:ph type="subTitle" idx="1"/>
          </p:nvPr>
        </p:nvSpPr>
        <p:spPr>
          <a:xfrm>
            <a:off x="1775210" y="3810476"/>
            <a:ext cx="7766936" cy="2124680"/>
          </a:xfrm>
        </p:spPr>
        <p:txBody>
          <a:bodyPr>
            <a:normAutofit/>
          </a:bodyPr>
          <a:lstStyle/>
          <a:p>
            <a:endParaRPr lang="en-US" sz="2400" b="1" dirty="0"/>
          </a:p>
          <a:p>
            <a:endParaRPr lang="en-US" sz="2400" b="1" dirty="0"/>
          </a:p>
          <a:p>
            <a:r>
              <a:rPr lang="en-US" sz="2400" b="1" dirty="0">
                <a:highlight>
                  <a:srgbClr val="FFFF00"/>
                </a:highlight>
              </a:rPr>
              <a:t>Shana Miller, Interim Executive Director</a:t>
            </a:r>
          </a:p>
          <a:p>
            <a:r>
              <a:rPr lang="en-US" dirty="0"/>
              <a:t> </a:t>
            </a:r>
          </a:p>
        </p:txBody>
      </p:sp>
      <p:grpSp>
        <p:nvGrpSpPr>
          <p:cNvPr id="4" name="Group 2"/>
          <p:cNvGrpSpPr>
            <a:grpSpLocks/>
          </p:cNvGrpSpPr>
          <p:nvPr/>
        </p:nvGrpSpPr>
        <p:grpSpPr bwMode="auto">
          <a:xfrm>
            <a:off x="383928" y="141892"/>
            <a:ext cx="3074889" cy="4536125"/>
            <a:chOff x="1825" y="2501"/>
            <a:chExt cx="2880" cy="3132"/>
          </a:xfrm>
        </p:grpSpPr>
        <p:graphicFrame>
          <p:nvGraphicFramePr>
            <p:cNvPr id="5" name="Object 4"/>
            <p:cNvGraphicFramePr>
              <a:graphicFrameLocks noChangeAspect="1"/>
            </p:cNvGraphicFramePr>
            <p:nvPr>
              <p:extLst>
                <p:ext uri="{D42A27DB-BD31-4B8C-83A1-F6EECF244321}">
                  <p14:modId xmlns:p14="http://schemas.microsoft.com/office/powerpoint/2010/main" val="867270284"/>
                </p:ext>
              </p:extLst>
            </p:nvPr>
          </p:nvGraphicFramePr>
          <p:xfrm>
            <a:off x="2115" y="2501"/>
            <a:ext cx="2300" cy="2000"/>
          </p:xfrm>
          <a:graphic>
            <a:graphicData uri="http://schemas.openxmlformats.org/presentationml/2006/ole">
              <mc:AlternateContent xmlns:mc="http://schemas.openxmlformats.org/markup-compatibility/2006">
                <mc:Choice xmlns:v="urn:schemas-microsoft-com:vml" Requires="v">
                  <p:oleObj r:id="rId2" imgW="3678480" imgH="3468960" progId="">
                    <p:embed/>
                  </p:oleObj>
                </mc:Choice>
                <mc:Fallback>
                  <p:oleObj r:id="rId2" imgW="3678480" imgH="3468960" progId="">
                    <p:embed/>
                    <p:pic>
                      <p:nvPicPr>
                        <p:cNvPr id="5"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15" y="2501"/>
                          <a:ext cx="2300" cy="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Text Box 4"/>
            <p:cNvSpPr txBox="1">
              <a:spLocks noChangeArrowheads="1"/>
            </p:cNvSpPr>
            <p:nvPr/>
          </p:nvSpPr>
          <p:spPr bwMode="auto">
            <a:xfrm>
              <a:off x="1825" y="4501"/>
              <a:ext cx="2880" cy="1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1200" b="0" i="1" u="none" strike="noStrike" cap="none" normalizeH="0" baseline="0" dirty="0">
                  <a:ln>
                    <a:noFill/>
                  </a:ln>
                  <a:solidFill>
                    <a:schemeClr val="tx1"/>
                  </a:solidFill>
                  <a:effectLst/>
                  <a:latin typeface="Lucida Sans" panose="020B0602030504020204" pitchFamily="34" charset="0"/>
                </a:rPr>
                <a:t>Each person is a branch of strength within the community.</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1" u="none" strike="noStrike" cap="none" normalizeH="0" baseline="0" dirty="0">
                  <a:ln>
                    <a:noFill/>
                  </a:ln>
                  <a:solidFill>
                    <a:schemeClr val="tx1"/>
                  </a:solidFill>
                  <a:effectLst/>
                  <a:latin typeface="Times New Roman" panose="02020603050405020304" pitchFamily="18" charset="0"/>
                </a:rPr>
                <a:t>Strong branches make </a:t>
              </a:r>
              <a:br>
                <a:rPr kumimoji="0" lang="en-US" altLang="en-US" sz="1200" b="0" i="1" u="none" strike="noStrike" cap="none" normalizeH="0" baseline="0" dirty="0">
                  <a:ln>
                    <a:noFill/>
                  </a:ln>
                  <a:solidFill>
                    <a:schemeClr val="tx1"/>
                  </a:solidFill>
                  <a:effectLst/>
                  <a:latin typeface="Times New Roman" panose="02020603050405020304" pitchFamily="18" charset="0"/>
                </a:rPr>
              </a:br>
              <a:r>
                <a:rPr kumimoji="0" lang="en-US" altLang="en-US" sz="1200" b="0" i="1" u="none" strike="noStrike" cap="none" normalizeH="0" baseline="0" dirty="0">
                  <a:ln>
                    <a:noFill/>
                  </a:ln>
                  <a:solidFill>
                    <a:schemeClr val="tx1"/>
                  </a:solidFill>
                  <a:effectLst/>
                  <a:latin typeface="Times New Roman" panose="02020603050405020304" pitchFamily="18" charset="0"/>
                </a:rPr>
                <a:t>a strong community!</a:t>
              </a:r>
              <a:endParaRPr kumimoji="0" lang="en-US" altLang="en-US" sz="1200" b="0" i="0" u="none" strike="noStrike" cap="none" normalizeH="0" baseline="0" dirty="0">
                <a:ln>
                  <a:noFill/>
                </a:ln>
                <a:solidFill>
                  <a:schemeClr val="tx1"/>
                </a:solidFill>
                <a:effectLst/>
                <a:latin typeface="Arial" panose="020B0604020202020204" pitchFamily="34" charset="0"/>
              </a:endParaRPr>
            </a:p>
          </p:txBody>
        </p:sp>
      </p:grpSp>
      <p:sp>
        <p:nvSpPr>
          <p:cNvPr id="10" name="Rectangle 9"/>
          <p:cNvSpPr/>
          <p:nvPr/>
        </p:nvSpPr>
        <p:spPr>
          <a:xfrm>
            <a:off x="2425148" y="529709"/>
            <a:ext cx="6467061" cy="369332"/>
          </a:xfrm>
          <a:prstGeom prst="rect">
            <a:avLst/>
          </a:prstGeom>
          <a:solidFill>
            <a:schemeClr val="bg1"/>
          </a:solidFill>
        </p:spPr>
        <p:txBody>
          <a:bodyPr wrap="square">
            <a:spAutoFit/>
          </a:bodyPr>
          <a:lstStyle/>
          <a:p>
            <a:pPr algn="ctr"/>
            <a:r>
              <a:rPr lang="en-US" dirty="0">
                <a:ln w="0"/>
                <a:effectLst>
                  <a:outerShdw blurRad="38100" dist="19050" dir="2700000" algn="tl" rotWithShape="0">
                    <a:schemeClr val="dk1">
                      <a:alpha val="40000"/>
                    </a:schemeClr>
                  </a:outerShdw>
                </a:effectLst>
              </a:rPr>
              <a:t>Summit County Continuum of Care (SCCoC)</a:t>
            </a:r>
          </a:p>
        </p:txBody>
      </p:sp>
    </p:spTree>
    <p:extLst>
      <p:ext uri="{BB962C8B-B14F-4D97-AF65-F5344CB8AC3E}">
        <p14:creationId xmlns:p14="http://schemas.microsoft.com/office/powerpoint/2010/main" val="4181412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67409"/>
          </a:xfrm>
        </p:spPr>
        <p:txBody>
          <a:bodyPr>
            <a:normAutofit fontScale="90000"/>
          </a:bodyPr>
          <a:lstStyle/>
          <a:p>
            <a:r>
              <a:rPr lang="en-US" b="1" dirty="0"/>
              <a:t>Eligible Components: 1. Permanent Housing </a:t>
            </a:r>
            <a:br>
              <a:rPr lang="en-US" dirty="0"/>
            </a:br>
            <a:endParaRPr lang="en-US" dirty="0"/>
          </a:p>
        </p:txBody>
      </p:sp>
      <p:sp>
        <p:nvSpPr>
          <p:cNvPr id="3" name="Content Placeholder 2"/>
          <p:cNvSpPr>
            <a:spLocks noGrp="1"/>
          </p:cNvSpPr>
          <p:nvPr>
            <p:ph idx="1"/>
          </p:nvPr>
        </p:nvSpPr>
        <p:spPr>
          <a:xfrm>
            <a:off x="677334" y="1577009"/>
            <a:ext cx="8596668" cy="4464353"/>
          </a:xfrm>
        </p:spPr>
        <p:txBody>
          <a:bodyPr>
            <a:normAutofit fontScale="92500"/>
          </a:bodyPr>
          <a:lstStyle/>
          <a:p>
            <a:endParaRPr lang="en-US" dirty="0"/>
          </a:p>
          <a:p>
            <a:r>
              <a:rPr lang="en-US" sz="2600" b="1" dirty="0">
                <a:latin typeface="Arial" panose="020B0604020202020204" pitchFamily="34" charset="0"/>
                <a:cs typeface="Arial" panose="020B0604020202020204" pitchFamily="34" charset="0"/>
              </a:rPr>
              <a:t>1. Permanent Housing : Community based housing, the purpose of which is to provide housing without a designated length of stay. It includes: </a:t>
            </a:r>
          </a:p>
          <a:p>
            <a:pPr lvl="1"/>
            <a:r>
              <a:rPr lang="en-US" sz="2400" b="1" dirty="0">
                <a:latin typeface="Arial" panose="020B0604020202020204" pitchFamily="34" charset="0"/>
                <a:cs typeface="Arial" panose="020B0604020202020204" pitchFamily="34" charset="0"/>
              </a:rPr>
              <a:t>a. Permanent Supportive Housing (PSH) </a:t>
            </a:r>
          </a:p>
          <a:p>
            <a:pPr lvl="2"/>
            <a:r>
              <a:rPr lang="en-US" sz="2200" b="1" dirty="0">
                <a:latin typeface="Arial" panose="020B0604020202020204" pitchFamily="34" charset="0"/>
                <a:cs typeface="Arial" panose="020B0604020202020204" pitchFamily="34" charset="0"/>
              </a:rPr>
              <a:t>I. Programs formerly known as S+C</a:t>
            </a:r>
          </a:p>
          <a:p>
            <a:pPr lvl="2"/>
            <a:r>
              <a:rPr lang="en-US" sz="2200" b="1" dirty="0">
                <a:latin typeface="Arial" panose="020B0604020202020204" pitchFamily="34" charset="0"/>
                <a:cs typeface="Arial" panose="020B0604020202020204" pitchFamily="34" charset="0"/>
              </a:rPr>
              <a:t>II. Provides long-term housing assistance to homeless individuals and families in which one adult or child has a disability </a:t>
            </a:r>
          </a:p>
          <a:p>
            <a:pPr lvl="2"/>
            <a:r>
              <a:rPr lang="en-US" sz="2200" b="1" dirty="0">
                <a:latin typeface="Arial" panose="020B0604020202020204" pitchFamily="34" charset="0"/>
                <a:cs typeface="Arial" panose="020B0604020202020204" pitchFamily="34" charset="0"/>
              </a:rPr>
              <a:t>III. PSH Programs PRIORITIZE Chronically homeless individuals and families </a:t>
            </a:r>
          </a:p>
          <a:p>
            <a:endParaRPr lang="en-US" dirty="0"/>
          </a:p>
        </p:txBody>
      </p:sp>
    </p:spTree>
    <p:extLst>
      <p:ext uri="{BB962C8B-B14F-4D97-AF65-F5344CB8AC3E}">
        <p14:creationId xmlns:p14="http://schemas.microsoft.com/office/powerpoint/2010/main" val="286154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Eligible Components: Permanent Housing</a:t>
            </a:r>
            <a:br>
              <a:rPr lang="en-US" b="1" dirty="0"/>
            </a:br>
            <a:r>
              <a:rPr lang="en-US" b="1" dirty="0"/>
              <a:t>b</a:t>
            </a:r>
            <a:r>
              <a:rPr lang="en-US" dirty="0"/>
              <a:t>. </a:t>
            </a:r>
            <a:r>
              <a:rPr lang="en-US" b="1" dirty="0"/>
              <a:t>Rapid Re-housing (RRH) </a:t>
            </a:r>
            <a:br>
              <a:rPr lang="en-US" dirty="0"/>
            </a:br>
            <a:endParaRPr lang="en-US" dirty="0"/>
          </a:p>
        </p:txBody>
      </p:sp>
      <p:sp>
        <p:nvSpPr>
          <p:cNvPr id="3" name="Content Placeholder 2"/>
          <p:cNvSpPr>
            <a:spLocks noGrp="1"/>
          </p:cNvSpPr>
          <p:nvPr>
            <p:ph idx="1"/>
          </p:nvPr>
        </p:nvSpPr>
        <p:spPr>
          <a:xfrm>
            <a:off x="677334" y="1802297"/>
            <a:ext cx="8596668" cy="4239066"/>
          </a:xfrm>
        </p:spPr>
        <p:txBody>
          <a:bodyPr>
            <a:normAutofit/>
          </a:bodyPr>
          <a:lstStyle/>
          <a:p>
            <a:endParaRPr lang="en-US" dirty="0"/>
          </a:p>
          <a:p>
            <a:r>
              <a:rPr lang="en-US" sz="2400" b="1" dirty="0">
                <a:latin typeface="Arial" panose="020B0604020202020204" pitchFamily="34" charset="0"/>
                <a:cs typeface="Arial" panose="020B0604020202020204" pitchFamily="34" charset="0"/>
              </a:rPr>
              <a:t>I. Programs formerly known as scattered-site Transitional Housing</a:t>
            </a:r>
          </a:p>
          <a:p>
            <a:r>
              <a:rPr lang="en-US" sz="2400" b="1" dirty="0">
                <a:latin typeface="Arial" panose="020B0604020202020204" pitchFamily="34" charset="0"/>
                <a:cs typeface="Arial" panose="020B0604020202020204" pitchFamily="34" charset="0"/>
              </a:rPr>
              <a:t>II. Designed to help homeless individuals and families move as quickly as possible into permanent housing and achieve stability in that housing. </a:t>
            </a:r>
          </a:p>
          <a:p>
            <a:r>
              <a:rPr lang="en-US" sz="2400" b="1" dirty="0">
                <a:latin typeface="Arial" panose="020B0604020202020204" pitchFamily="34" charset="0"/>
                <a:cs typeface="Arial" panose="020B0604020202020204" pitchFamily="34" charset="0"/>
              </a:rPr>
              <a:t>III. Provides short and/or medium-term assistance (up to 24 months) </a:t>
            </a:r>
          </a:p>
          <a:p>
            <a:r>
              <a:rPr lang="en-US" sz="2400" b="1" dirty="0">
                <a:latin typeface="Arial" panose="020B0604020202020204" pitchFamily="34" charset="0"/>
                <a:cs typeface="Arial" panose="020B0604020202020204" pitchFamily="34" charset="0"/>
              </a:rPr>
              <a:t>IV. The program participants keep the housing/unit when assistance ends. </a:t>
            </a:r>
          </a:p>
          <a:p>
            <a:endParaRPr lang="en-US" dirty="0"/>
          </a:p>
        </p:txBody>
      </p:sp>
    </p:spTree>
    <p:extLst>
      <p:ext uri="{BB962C8B-B14F-4D97-AF65-F5344CB8AC3E}">
        <p14:creationId xmlns:p14="http://schemas.microsoft.com/office/powerpoint/2010/main" val="2491031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Eligible Components: Transitional Housing 2</a:t>
            </a:r>
            <a:r>
              <a:rPr lang="en-US" dirty="0"/>
              <a:t>. </a:t>
            </a:r>
            <a:r>
              <a:rPr lang="en-US" b="1" dirty="0"/>
              <a:t>Transitional Housing</a:t>
            </a:r>
            <a:br>
              <a:rPr lang="en-US" dirty="0"/>
            </a:br>
            <a:endParaRPr lang="en-US" dirty="0"/>
          </a:p>
        </p:txBody>
      </p:sp>
      <p:sp>
        <p:nvSpPr>
          <p:cNvPr id="3" name="Content Placeholder 2"/>
          <p:cNvSpPr>
            <a:spLocks noGrp="1"/>
          </p:cNvSpPr>
          <p:nvPr>
            <p:ph idx="1"/>
          </p:nvPr>
        </p:nvSpPr>
        <p:spPr>
          <a:xfrm>
            <a:off x="677334" y="1762539"/>
            <a:ext cx="8596668" cy="4278823"/>
          </a:xfrm>
        </p:spPr>
        <p:txBody>
          <a:bodyPr>
            <a:normAutofit/>
          </a:bodyPr>
          <a:lstStyle/>
          <a:p>
            <a:endParaRPr lang="en-US" dirty="0"/>
          </a:p>
          <a:p>
            <a:r>
              <a:rPr lang="en-US" sz="2400" b="1" dirty="0">
                <a:latin typeface="Arial" panose="020B0604020202020204" pitchFamily="34" charset="0"/>
                <a:cs typeface="Arial" panose="020B0604020202020204" pitchFamily="34" charset="0"/>
              </a:rPr>
              <a:t>I. Programs designed to facilitate the movement of homeless individuals and families to Permanent Housing </a:t>
            </a:r>
          </a:p>
          <a:p>
            <a:r>
              <a:rPr lang="en-US" sz="2400" b="1" dirty="0">
                <a:latin typeface="Arial" panose="020B0604020202020204" pitchFamily="34" charset="0"/>
                <a:cs typeface="Arial" panose="020B0604020202020204" pitchFamily="34" charset="0"/>
              </a:rPr>
              <a:t>II. Program participants must MOVE to other housing when assistance ends. </a:t>
            </a:r>
          </a:p>
          <a:p>
            <a:r>
              <a:rPr lang="en-US" sz="2400" b="1" dirty="0">
                <a:latin typeface="Arial" panose="020B0604020202020204" pitchFamily="34" charset="0"/>
                <a:cs typeface="Arial" panose="020B0604020202020204" pitchFamily="34" charset="0"/>
              </a:rPr>
              <a:t>III. Program participants must have a lease or occupancy agreement with a term of at least one month that cannot be extended beyond 24 months </a:t>
            </a:r>
          </a:p>
          <a:p>
            <a:endParaRPr lang="en-US" dirty="0"/>
          </a:p>
        </p:txBody>
      </p:sp>
    </p:spTree>
    <p:extLst>
      <p:ext uri="{BB962C8B-B14F-4D97-AF65-F5344CB8AC3E}">
        <p14:creationId xmlns:p14="http://schemas.microsoft.com/office/powerpoint/2010/main" val="1257522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Eligible Components: </a:t>
            </a:r>
            <a:br>
              <a:rPr lang="en-US" dirty="0"/>
            </a:br>
            <a:r>
              <a:rPr lang="en-US" b="1" dirty="0"/>
              <a:t>3. Supportive Services Only (SSO)</a:t>
            </a:r>
            <a:br>
              <a:rPr lang="en-US" dirty="0"/>
            </a:br>
            <a:endParaRPr lang="en-US" dirty="0"/>
          </a:p>
        </p:txBody>
      </p:sp>
      <p:sp>
        <p:nvSpPr>
          <p:cNvPr id="3" name="Content Placeholder 2"/>
          <p:cNvSpPr>
            <a:spLocks noGrp="1"/>
          </p:cNvSpPr>
          <p:nvPr>
            <p:ph idx="1"/>
          </p:nvPr>
        </p:nvSpPr>
        <p:spPr/>
        <p:txBody>
          <a:bodyPr/>
          <a:lstStyle/>
          <a:p>
            <a:endParaRPr lang="en-US" dirty="0"/>
          </a:p>
          <a:p>
            <a:r>
              <a:rPr lang="en-US" sz="2400" b="1" dirty="0">
                <a:latin typeface="Arial" panose="020B0604020202020204" pitchFamily="34" charset="0"/>
                <a:cs typeface="Arial" panose="020B0604020202020204" pitchFamily="34" charset="0"/>
              </a:rPr>
              <a:t>I. Provide supportive services to unsheltered and sheltered homeless individuals and families (for whom the recipient/subrecipient is not providing housing or housing assistance). </a:t>
            </a:r>
          </a:p>
          <a:p>
            <a:r>
              <a:rPr lang="en-US" sz="2400" b="1" dirty="0">
                <a:latin typeface="Arial" panose="020B0604020202020204" pitchFamily="34" charset="0"/>
                <a:cs typeface="Arial" panose="020B0604020202020204" pitchFamily="34" charset="0"/>
              </a:rPr>
              <a:t>II. Includes Street Outreach and Coordinated Entry </a:t>
            </a:r>
          </a:p>
          <a:p>
            <a:endParaRPr lang="en-US" dirty="0"/>
          </a:p>
        </p:txBody>
      </p:sp>
    </p:spTree>
    <p:extLst>
      <p:ext uri="{BB962C8B-B14F-4D97-AF65-F5344CB8AC3E}">
        <p14:creationId xmlns:p14="http://schemas.microsoft.com/office/powerpoint/2010/main" val="2202836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1550989"/>
          </a:xfrm>
        </p:spPr>
        <p:txBody>
          <a:bodyPr>
            <a:normAutofit fontScale="90000"/>
          </a:bodyPr>
          <a:lstStyle/>
          <a:p>
            <a:r>
              <a:rPr lang="en-US" b="1" dirty="0"/>
              <a:t>Eligible Components: HMIS </a:t>
            </a:r>
            <a:br>
              <a:rPr lang="en-US" b="1" dirty="0"/>
            </a:br>
            <a:r>
              <a:rPr lang="en-US" b="1" dirty="0"/>
              <a:t>4. Homeless Management Information System (HMIS) </a:t>
            </a:r>
            <a:br>
              <a:rPr lang="en-US" dirty="0"/>
            </a:br>
            <a:endParaRPr lang="en-US" dirty="0"/>
          </a:p>
        </p:txBody>
      </p:sp>
      <p:sp>
        <p:nvSpPr>
          <p:cNvPr id="3" name="Content Placeholder 2"/>
          <p:cNvSpPr>
            <a:spLocks noGrp="1"/>
          </p:cNvSpPr>
          <p:nvPr>
            <p:ph idx="1"/>
          </p:nvPr>
        </p:nvSpPr>
        <p:spPr>
          <a:xfrm>
            <a:off x="677334" y="1953086"/>
            <a:ext cx="8596668" cy="4904913"/>
          </a:xfrm>
        </p:spPr>
        <p:txBody>
          <a:bodyPr>
            <a:normAutofit fontScale="47500" lnSpcReduction="20000"/>
          </a:bodyPr>
          <a:lstStyle/>
          <a:p>
            <a:endParaRPr lang="en-US" dirty="0"/>
          </a:p>
          <a:p>
            <a:r>
              <a:rPr lang="en-US" sz="4800" b="1" dirty="0">
                <a:latin typeface="Arial" panose="020B0604020202020204" pitchFamily="34" charset="0"/>
                <a:cs typeface="Arial" panose="020B0604020202020204" pitchFamily="34" charset="0"/>
              </a:rPr>
              <a:t>I. Provides assistance to CoC’s in order to administer and operate the HMIS </a:t>
            </a:r>
          </a:p>
          <a:p>
            <a:pPr algn="l" fontAlgn="base"/>
            <a:r>
              <a:rPr lang="en-US" sz="4800" b="1" i="0" dirty="0">
                <a:effectLst/>
                <a:latin typeface="Arial" panose="020B0604020202020204" pitchFamily="34" charset="0"/>
                <a:cs typeface="Arial" panose="020B0604020202020204" pitchFamily="34" charset="0"/>
              </a:rPr>
              <a:t>A Homeless Management Information System (HMIS) is a local information technology system used to collect client-level data and data on the provision of housing and services to homeless individuals and families and persons at risk of homelessness. Each Continuum of Care (CoC) is responsible for selecting an HMIS software solution that complies with HUD’s data collection, management, and reporting standards. </a:t>
            </a:r>
            <a:r>
              <a:rPr lang="en-US" sz="4800" b="1" i="0" dirty="0" err="1">
                <a:effectLst/>
                <a:latin typeface="Arial" panose="020B0604020202020204" pitchFamily="34" charset="0"/>
                <a:cs typeface="Arial" panose="020B0604020202020204" pitchFamily="34" charset="0"/>
              </a:rPr>
              <a:t>WellSky</a:t>
            </a:r>
            <a:r>
              <a:rPr lang="en-US" sz="4800" b="1" i="0" dirty="0">
                <a:effectLst/>
                <a:latin typeface="Arial" panose="020B0604020202020204" pitchFamily="34" charset="0"/>
                <a:cs typeface="Arial" panose="020B0604020202020204" pitchFamily="34" charset="0"/>
              </a:rPr>
              <a:t> is the current vendor and Community Services (</a:t>
            </a:r>
            <a:r>
              <a:rPr lang="en-US" sz="4800" b="1" i="0" dirty="0" err="1">
                <a:effectLst/>
                <a:latin typeface="Arial" panose="020B0604020202020204" pitchFamily="34" charset="0"/>
                <a:cs typeface="Arial" panose="020B0604020202020204" pitchFamily="34" charset="0"/>
              </a:rPr>
              <a:t>ServicePoint</a:t>
            </a:r>
            <a:r>
              <a:rPr lang="en-US" sz="4800" b="1" i="0" dirty="0">
                <a:effectLst/>
                <a:latin typeface="Arial" panose="020B0604020202020204" pitchFamily="34" charset="0"/>
                <a:cs typeface="Arial" panose="020B0604020202020204" pitchFamily="34" charset="0"/>
              </a:rPr>
              <a:t>) is the HMIS software used to meet the HUD requirements for a data collection system for all HUD-funded homeless programs. United Way operates the HMIS of the Akron/Summit County program.</a:t>
            </a:r>
          </a:p>
          <a:p>
            <a:endParaRPr lang="en-US" dirty="0"/>
          </a:p>
        </p:txBody>
      </p:sp>
    </p:spTree>
    <p:extLst>
      <p:ext uri="{BB962C8B-B14F-4D97-AF65-F5344CB8AC3E}">
        <p14:creationId xmlns:p14="http://schemas.microsoft.com/office/powerpoint/2010/main" val="289778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25147" y="0"/>
            <a:ext cx="6096000" cy="6124754"/>
          </a:xfrm>
          <a:prstGeom prst="rect">
            <a:avLst/>
          </a:prstGeom>
        </p:spPr>
        <p:txBody>
          <a:bodyPr>
            <a:spAutoFit/>
          </a:bodyPr>
          <a:lstStyle/>
          <a:p>
            <a:endParaRPr lang="en-US" sz="2800" dirty="0">
              <a:solidFill>
                <a:srgbClr val="000000"/>
              </a:solidFill>
              <a:latin typeface="Arial" panose="020B0604020202020204" pitchFamily="34" charset="0"/>
            </a:endParaRPr>
          </a:p>
          <a:p>
            <a:r>
              <a:rPr lang="en-US" sz="2800" b="1" dirty="0">
                <a:solidFill>
                  <a:schemeClr val="accent1">
                    <a:lumMod val="75000"/>
                  </a:schemeClr>
                </a:solidFill>
                <a:latin typeface="Arial" panose="020B0604020202020204" pitchFamily="34" charset="0"/>
              </a:rPr>
              <a:t>CoC Program Eligible Costs </a:t>
            </a:r>
          </a:p>
          <a:p>
            <a:endParaRPr lang="en-US" sz="2800" b="1" dirty="0">
              <a:latin typeface="Arial" panose="020B0604020202020204" pitchFamily="34" charset="0"/>
            </a:endParaRPr>
          </a:p>
          <a:p>
            <a:r>
              <a:rPr lang="en-US" sz="2800" b="1" dirty="0">
                <a:solidFill>
                  <a:schemeClr val="tx1">
                    <a:lumMod val="75000"/>
                    <a:lumOff val="25000"/>
                  </a:schemeClr>
                </a:solidFill>
                <a:latin typeface="Arial" panose="020B0604020202020204" pitchFamily="34" charset="0"/>
              </a:rPr>
              <a:t>1.Acquisition* </a:t>
            </a:r>
          </a:p>
          <a:p>
            <a:r>
              <a:rPr lang="en-US" sz="2800" b="1" dirty="0">
                <a:solidFill>
                  <a:schemeClr val="tx1">
                    <a:lumMod val="75000"/>
                    <a:lumOff val="25000"/>
                  </a:schemeClr>
                </a:solidFill>
                <a:latin typeface="Arial" panose="020B0604020202020204" pitchFamily="34" charset="0"/>
              </a:rPr>
              <a:t>2.Rehabilitation* </a:t>
            </a:r>
          </a:p>
          <a:p>
            <a:r>
              <a:rPr lang="en-US" sz="2800" b="1" dirty="0">
                <a:solidFill>
                  <a:schemeClr val="tx1">
                    <a:lumMod val="75000"/>
                    <a:lumOff val="25000"/>
                  </a:schemeClr>
                </a:solidFill>
                <a:latin typeface="Arial" panose="020B0604020202020204" pitchFamily="34" charset="0"/>
              </a:rPr>
              <a:t>3.New Construction* </a:t>
            </a:r>
          </a:p>
          <a:p>
            <a:r>
              <a:rPr lang="en-US" sz="2800" b="1" dirty="0">
                <a:solidFill>
                  <a:schemeClr val="tx1">
                    <a:lumMod val="75000"/>
                    <a:lumOff val="25000"/>
                  </a:schemeClr>
                </a:solidFill>
                <a:latin typeface="Arial" panose="020B0604020202020204" pitchFamily="34" charset="0"/>
              </a:rPr>
              <a:t>4.Leasing </a:t>
            </a:r>
          </a:p>
          <a:p>
            <a:r>
              <a:rPr lang="en-US" sz="2800" b="1" dirty="0">
                <a:solidFill>
                  <a:schemeClr val="tx1">
                    <a:lumMod val="75000"/>
                    <a:lumOff val="25000"/>
                  </a:schemeClr>
                </a:solidFill>
                <a:latin typeface="Arial" panose="020B0604020202020204" pitchFamily="34" charset="0"/>
              </a:rPr>
              <a:t>5.Rental Assistance </a:t>
            </a:r>
          </a:p>
          <a:p>
            <a:r>
              <a:rPr lang="en-US" sz="2800" b="1" dirty="0">
                <a:solidFill>
                  <a:schemeClr val="tx1">
                    <a:lumMod val="75000"/>
                    <a:lumOff val="25000"/>
                  </a:schemeClr>
                </a:solidFill>
                <a:latin typeface="Arial" panose="020B0604020202020204" pitchFamily="34" charset="0"/>
              </a:rPr>
              <a:t>6.Supportive Services </a:t>
            </a:r>
          </a:p>
          <a:p>
            <a:r>
              <a:rPr lang="en-US" sz="2800" b="1" dirty="0">
                <a:solidFill>
                  <a:schemeClr val="tx1">
                    <a:lumMod val="75000"/>
                    <a:lumOff val="25000"/>
                  </a:schemeClr>
                </a:solidFill>
                <a:latin typeface="Arial" panose="020B0604020202020204" pitchFamily="34" charset="0"/>
              </a:rPr>
              <a:t>7.Operating Costs </a:t>
            </a:r>
          </a:p>
          <a:p>
            <a:r>
              <a:rPr lang="en-US" sz="2800" b="1" dirty="0">
                <a:solidFill>
                  <a:schemeClr val="tx1">
                    <a:lumMod val="75000"/>
                    <a:lumOff val="25000"/>
                  </a:schemeClr>
                </a:solidFill>
                <a:latin typeface="Arial" panose="020B0604020202020204" pitchFamily="34" charset="0"/>
              </a:rPr>
              <a:t>8.HMIS </a:t>
            </a:r>
          </a:p>
          <a:p>
            <a:r>
              <a:rPr lang="en-US" sz="2800" b="1" dirty="0">
                <a:solidFill>
                  <a:schemeClr val="tx1">
                    <a:lumMod val="75000"/>
                    <a:lumOff val="25000"/>
                  </a:schemeClr>
                </a:solidFill>
                <a:latin typeface="Arial" panose="020B0604020202020204" pitchFamily="34" charset="0"/>
              </a:rPr>
              <a:t>9.Administration </a:t>
            </a:r>
          </a:p>
          <a:p>
            <a:endParaRPr lang="en-US" sz="2800" b="1" dirty="0">
              <a:solidFill>
                <a:schemeClr val="tx1">
                  <a:lumMod val="75000"/>
                  <a:lumOff val="25000"/>
                </a:schemeClr>
              </a:solidFill>
              <a:latin typeface="Arial" panose="020B0604020202020204" pitchFamily="34" charset="0"/>
            </a:endParaRPr>
          </a:p>
          <a:p>
            <a:r>
              <a:rPr lang="en-US" sz="2800" b="1" dirty="0">
                <a:solidFill>
                  <a:schemeClr val="tx1">
                    <a:lumMod val="75000"/>
                    <a:lumOff val="25000"/>
                  </a:schemeClr>
                </a:solidFill>
                <a:latin typeface="Arial" panose="020B0604020202020204" pitchFamily="34" charset="0"/>
              </a:rPr>
              <a:t>* Non-renewable </a:t>
            </a:r>
          </a:p>
        </p:txBody>
      </p:sp>
    </p:spTree>
    <p:extLst>
      <p:ext uri="{BB962C8B-B14F-4D97-AF65-F5344CB8AC3E}">
        <p14:creationId xmlns:p14="http://schemas.microsoft.com/office/powerpoint/2010/main" val="1426352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Acquisition</a:t>
            </a:r>
            <a:br>
              <a:rPr lang="en-US" dirty="0"/>
            </a:br>
            <a:endParaRPr lang="en-US" dirty="0"/>
          </a:p>
        </p:txBody>
      </p:sp>
      <p:sp>
        <p:nvSpPr>
          <p:cNvPr id="3" name="Content Placeholder 2"/>
          <p:cNvSpPr>
            <a:spLocks noGrp="1"/>
          </p:cNvSpPr>
          <p:nvPr>
            <p:ph idx="1"/>
          </p:nvPr>
        </p:nvSpPr>
        <p:spPr>
          <a:xfrm>
            <a:off x="677334" y="1603513"/>
            <a:ext cx="8596668" cy="4437849"/>
          </a:xfrm>
        </p:spPr>
        <p:txBody>
          <a:bodyPr>
            <a:normAutofit/>
          </a:bodyPr>
          <a:lstStyle/>
          <a:p>
            <a:r>
              <a:rPr lang="en-US" sz="2400" b="1" dirty="0">
                <a:latin typeface="Arial" panose="020B0604020202020204" pitchFamily="34" charset="0"/>
                <a:cs typeface="Arial" panose="020B0604020202020204" pitchFamily="34" charset="0"/>
              </a:rPr>
              <a:t>Grant funds may be used to pay up to 100% of the cost of acquisition of real property selected by the recipient for use in the provision of housing or supportive services for homeless persons.</a:t>
            </a:r>
          </a:p>
        </p:txBody>
      </p:sp>
    </p:spTree>
    <p:extLst>
      <p:ext uri="{BB962C8B-B14F-4D97-AF65-F5344CB8AC3E}">
        <p14:creationId xmlns:p14="http://schemas.microsoft.com/office/powerpoint/2010/main" val="31413520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Rehabilitation</a:t>
            </a:r>
            <a:endParaRPr lang="en-US" dirty="0"/>
          </a:p>
        </p:txBody>
      </p:sp>
      <p:sp>
        <p:nvSpPr>
          <p:cNvPr id="3" name="Content Placeholder 2"/>
          <p:cNvSpPr>
            <a:spLocks noGrp="1"/>
          </p:cNvSpPr>
          <p:nvPr>
            <p:ph idx="1"/>
          </p:nvPr>
        </p:nvSpPr>
        <p:spPr>
          <a:xfrm>
            <a:off x="677334" y="1510748"/>
            <a:ext cx="8596668" cy="4530615"/>
          </a:xfrm>
        </p:spPr>
        <p:txBody>
          <a:bodyPr/>
          <a:lstStyle/>
          <a:p>
            <a:endParaRPr lang="en-US" dirty="0"/>
          </a:p>
          <a:p>
            <a:r>
              <a:rPr lang="en-US" sz="2400" b="1" dirty="0">
                <a:latin typeface="Arial" panose="020B0604020202020204" pitchFamily="34" charset="0"/>
                <a:cs typeface="Arial" panose="020B0604020202020204" pitchFamily="34" charset="0"/>
              </a:rPr>
              <a:t>Grant funds may be used to pay up to 100% of the cost of rehabilitation of structures to provide housing or supportive services to homeless persons. </a:t>
            </a:r>
          </a:p>
          <a:p>
            <a:r>
              <a:rPr lang="en-US" sz="2400" b="1" dirty="0">
                <a:latin typeface="Arial" panose="020B0604020202020204" pitchFamily="34" charset="0"/>
                <a:cs typeface="Arial" panose="020B0604020202020204" pitchFamily="34" charset="0"/>
              </a:rPr>
              <a:t>Eligible costs: installing cost-effective energy measures and bringing an existing structure to state and local government health and safety standards. </a:t>
            </a:r>
          </a:p>
          <a:p>
            <a:r>
              <a:rPr lang="en-US" sz="2400" b="1" dirty="0">
                <a:latin typeface="Arial" panose="020B0604020202020204" pitchFamily="34" charset="0"/>
                <a:cs typeface="Arial" panose="020B0604020202020204" pitchFamily="34" charset="0"/>
              </a:rPr>
              <a:t>Ineligible costs: grant funds may not be used for rehab of leased property. </a:t>
            </a:r>
          </a:p>
        </p:txBody>
      </p:sp>
    </p:spTree>
    <p:extLst>
      <p:ext uri="{BB962C8B-B14F-4D97-AF65-F5344CB8AC3E}">
        <p14:creationId xmlns:p14="http://schemas.microsoft.com/office/powerpoint/2010/main" val="22120424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New Construction</a:t>
            </a:r>
            <a:endParaRPr lang="en-US" dirty="0"/>
          </a:p>
        </p:txBody>
      </p:sp>
      <p:sp>
        <p:nvSpPr>
          <p:cNvPr id="3" name="Content Placeholder 2"/>
          <p:cNvSpPr>
            <a:spLocks noGrp="1"/>
          </p:cNvSpPr>
          <p:nvPr>
            <p:ph idx="1"/>
          </p:nvPr>
        </p:nvSpPr>
        <p:spPr>
          <a:xfrm>
            <a:off x="677334" y="1378226"/>
            <a:ext cx="8596668" cy="4663137"/>
          </a:xfrm>
        </p:spPr>
        <p:txBody>
          <a:bodyPr>
            <a:normAutofit fontScale="92500"/>
          </a:bodyPr>
          <a:lstStyle/>
          <a:p>
            <a:endParaRPr lang="en-US" dirty="0"/>
          </a:p>
          <a:p>
            <a:r>
              <a:rPr lang="en-US" sz="2400" b="1" dirty="0">
                <a:latin typeface="Arial" panose="020B0604020202020204" pitchFamily="34" charset="0"/>
                <a:cs typeface="Arial" panose="020B0604020202020204" pitchFamily="34" charset="0"/>
              </a:rPr>
              <a:t>Pay up to 100 % of the cost of new construction, including the building of a new structure or building an addition to an existing structure, and the cost of land associated with that construction for use as housing. </a:t>
            </a:r>
          </a:p>
          <a:p>
            <a:r>
              <a:rPr lang="en-US" sz="2400" b="1" dirty="0">
                <a:latin typeface="Arial" panose="020B0604020202020204" pitchFamily="34" charset="0"/>
                <a:cs typeface="Arial" panose="020B0604020202020204" pitchFamily="34" charset="0"/>
              </a:rPr>
              <a:t>If grant funds are used for new construction, the applicant must demonstrate that the costs of new construction are substantially less than the costs of rehabilitation or that there is a lack of available appropriate units that could be rehabilitated at a cost less than new construction. </a:t>
            </a:r>
          </a:p>
          <a:p>
            <a:r>
              <a:rPr lang="en-US" sz="2400" b="1" dirty="0">
                <a:latin typeface="Arial" panose="020B0604020202020204" pitchFamily="34" charset="0"/>
                <a:cs typeface="Arial" panose="020B0604020202020204" pitchFamily="34" charset="0"/>
              </a:rPr>
              <a:t>Ineligible costs: funds may not be used for construction on leased property.</a:t>
            </a:r>
          </a:p>
        </p:txBody>
      </p:sp>
    </p:spTree>
    <p:extLst>
      <p:ext uri="{BB962C8B-B14F-4D97-AF65-F5344CB8AC3E}">
        <p14:creationId xmlns:p14="http://schemas.microsoft.com/office/powerpoint/2010/main" val="25906280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57051"/>
            <a:ext cx="8596668" cy="1573349"/>
          </a:xfrm>
        </p:spPr>
        <p:txBody>
          <a:bodyPr/>
          <a:lstStyle/>
          <a:p>
            <a:r>
              <a:rPr lang="en-US" b="1" dirty="0"/>
              <a:t>Leasing</a:t>
            </a:r>
            <a:endParaRPr lang="en-US" dirty="0"/>
          </a:p>
        </p:txBody>
      </p:sp>
      <p:sp>
        <p:nvSpPr>
          <p:cNvPr id="3" name="Content Placeholder 2"/>
          <p:cNvSpPr>
            <a:spLocks noGrp="1"/>
          </p:cNvSpPr>
          <p:nvPr>
            <p:ph idx="1"/>
          </p:nvPr>
        </p:nvSpPr>
        <p:spPr>
          <a:xfrm>
            <a:off x="677334" y="1113183"/>
            <a:ext cx="8596668" cy="5632174"/>
          </a:xfrm>
        </p:spPr>
        <p:txBody>
          <a:bodyPr>
            <a:normAutofit fontScale="25000" lnSpcReduction="20000"/>
          </a:bodyPr>
          <a:lstStyle/>
          <a:p>
            <a:pPr>
              <a:spcBef>
                <a:spcPts val="0"/>
              </a:spcBef>
            </a:pPr>
            <a:r>
              <a:rPr lang="en-US" sz="6400" b="1" dirty="0">
                <a:latin typeface="Arial" panose="020B0604020202020204" pitchFamily="34" charset="0"/>
                <a:cs typeface="Arial" panose="020B0604020202020204" pitchFamily="34" charset="0"/>
              </a:rPr>
              <a:t>Grant funds may be used to lease structures or individual units to provide housing or services to homeless persons </a:t>
            </a:r>
          </a:p>
          <a:p>
            <a:pPr>
              <a:spcBef>
                <a:spcPts val="0"/>
              </a:spcBef>
            </a:pPr>
            <a:endParaRPr lang="en-US" sz="6400" b="1" dirty="0">
              <a:latin typeface="Arial" panose="020B0604020202020204" pitchFamily="34" charset="0"/>
              <a:cs typeface="Arial" panose="020B0604020202020204" pitchFamily="34" charset="0"/>
            </a:endParaRPr>
          </a:p>
          <a:p>
            <a:pPr>
              <a:spcBef>
                <a:spcPts val="0"/>
              </a:spcBef>
            </a:pPr>
            <a:r>
              <a:rPr lang="en-US" sz="6400" b="1" dirty="0">
                <a:latin typeface="Arial" panose="020B0604020202020204" pitchFamily="34" charset="0"/>
                <a:cs typeface="Arial" panose="020B0604020202020204" pitchFamily="34" charset="0"/>
              </a:rPr>
              <a:t>Eligible Costs:</a:t>
            </a:r>
          </a:p>
          <a:p>
            <a:pPr lvl="1">
              <a:spcBef>
                <a:spcPts val="0"/>
              </a:spcBef>
            </a:pPr>
            <a:r>
              <a:rPr lang="en-US" sz="6400" b="1" dirty="0">
                <a:latin typeface="Arial" panose="020B0604020202020204" pitchFamily="34" charset="0"/>
                <a:cs typeface="Arial" panose="020B0604020202020204" pitchFamily="34" charset="0"/>
              </a:rPr>
              <a:t>Funds may be used to pay up to 100% of rent charged by property owner</a:t>
            </a:r>
          </a:p>
          <a:p>
            <a:pPr lvl="1">
              <a:spcBef>
                <a:spcPts val="0"/>
              </a:spcBef>
            </a:pPr>
            <a:r>
              <a:rPr lang="en-US" sz="6400" b="1" dirty="0">
                <a:latin typeface="Arial" panose="020B0604020202020204" pitchFamily="34" charset="0"/>
                <a:cs typeface="Arial" panose="020B0604020202020204" pitchFamily="34" charset="0"/>
              </a:rPr>
              <a:t>If utilities are included in rent, these utilities may be paid from leasing funds </a:t>
            </a:r>
          </a:p>
          <a:p>
            <a:pPr lvl="1">
              <a:spcBef>
                <a:spcPts val="0"/>
              </a:spcBef>
            </a:pPr>
            <a:r>
              <a:rPr lang="en-US" sz="6400" b="1" dirty="0">
                <a:latin typeface="Arial" panose="020B0604020202020204" pitchFamily="34" charset="0"/>
                <a:cs typeface="Arial" panose="020B0604020202020204" pitchFamily="34" charset="0"/>
              </a:rPr>
              <a:t>Security deposits, not to exceed 2 months of actual rent, may be paid on participant’s behalf </a:t>
            </a:r>
          </a:p>
          <a:p>
            <a:pPr lvl="1">
              <a:spcBef>
                <a:spcPts val="0"/>
              </a:spcBef>
            </a:pPr>
            <a:r>
              <a:rPr lang="en-US" sz="6400" b="1" dirty="0">
                <a:latin typeface="Arial" panose="020B0604020202020204" pitchFamily="34" charset="0"/>
                <a:cs typeface="Arial" panose="020B0604020202020204" pitchFamily="34" charset="0"/>
              </a:rPr>
              <a:t>An advance payment of last month’s rent may be provided to landlord in addition to the deposit </a:t>
            </a:r>
          </a:p>
          <a:p>
            <a:pPr>
              <a:spcBef>
                <a:spcPts val="0"/>
              </a:spcBef>
            </a:pPr>
            <a:endParaRPr lang="en-US" sz="6400" dirty="0">
              <a:latin typeface="Arial" panose="020B0604020202020204" pitchFamily="34" charset="0"/>
              <a:cs typeface="Arial" panose="020B0604020202020204" pitchFamily="34" charset="0"/>
            </a:endParaRPr>
          </a:p>
          <a:p>
            <a:pPr marL="0">
              <a:lnSpc>
                <a:spcPct val="120000"/>
              </a:lnSpc>
              <a:spcBef>
                <a:spcPts val="0"/>
              </a:spcBef>
            </a:pPr>
            <a:r>
              <a:rPr lang="en-US" sz="6400" b="1" dirty="0">
                <a:latin typeface="Arial" panose="020B0604020202020204" pitchFamily="34" charset="0"/>
                <a:cs typeface="Arial" panose="020B0604020202020204" pitchFamily="34" charset="0"/>
              </a:rPr>
              <a:t>Requirements:</a:t>
            </a:r>
          </a:p>
          <a:p>
            <a:pPr marL="800100" lvl="2">
              <a:lnSpc>
                <a:spcPct val="120000"/>
              </a:lnSpc>
              <a:spcBef>
                <a:spcPts val="0"/>
              </a:spcBef>
            </a:pPr>
            <a:r>
              <a:rPr lang="en-US" sz="6400" b="1" dirty="0">
                <a:latin typeface="Arial" panose="020B0604020202020204" pitchFamily="34" charset="0"/>
                <a:cs typeface="Arial" panose="020B0604020202020204" pitchFamily="34" charset="0"/>
              </a:rPr>
              <a:t>Leasing projects are required to have occupancy agreements and subleases (Recipient holds lease—NOT program participant) </a:t>
            </a:r>
          </a:p>
          <a:p>
            <a:pPr marL="800100" lvl="2">
              <a:lnSpc>
                <a:spcPct val="120000"/>
              </a:lnSpc>
              <a:spcBef>
                <a:spcPts val="0"/>
              </a:spcBef>
            </a:pPr>
            <a:r>
              <a:rPr lang="en-US" sz="6400" b="1" dirty="0">
                <a:latin typeface="Arial" panose="020B0604020202020204" pitchFamily="34" charset="0"/>
                <a:cs typeface="Arial" panose="020B0604020202020204" pitchFamily="34" charset="0"/>
              </a:rPr>
              <a:t>Program can determine rent and it must be in compliance with guidance provided in federal regulations</a:t>
            </a:r>
          </a:p>
          <a:p>
            <a:pPr marL="800100" lvl="2">
              <a:lnSpc>
                <a:spcPct val="120000"/>
              </a:lnSpc>
              <a:spcBef>
                <a:spcPts val="0"/>
              </a:spcBef>
            </a:pPr>
            <a:r>
              <a:rPr lang="en-US" sz="6400" b="1" dirty="0">
                <a:latin typeface="Arial" panose="020B0604020202020204" pitchFamily="34" charset="0"/>
                <a:cs typeface="Arial" panose="020B0604020202020204" pitchFamily="34" charset="0"/>
              </a:rPr>
              <a:t>Occupancy charges and rent collected from program participants are considered program income. (Program Income must be expended before grant funds)</a:t>
            </a:r>
          </a:p>
          <a:p>
            <a:pPr marL="800100" lvl="2">
              <a:lnSpc>
                <a:spcPct val="120000"/>
              </a:lnSpc>
              <a:spcBef>
                <a:spcPts val="0"/>
              </a:spcBef>
            </a:pPr>
            <a:r>
              <a:rPr lang="en-US" sz="6400" b="1" dirty="0">
                <a:latin typeface="Arial" panose="020B0604020202020204" pitchFamily="34" charset="0"/>
                <a:cs typeface="Arial" panose="020B0604020202020204" pitchFamily="34" charset="0"/>
              </a:rPr>
              <a:t>Rents paid MUST be reasonable &amp; can’t exceed FMR</a:t>
            </a:r>
          </a:p>
          <a:p>
            <a:pPr marL="800100" lvl="2">
              <a:lnSpc>
                <a:spcPct val="120000"/>
              </a:lnSpc>
              <a:spcBef>
                <a:spcPts val="0"/>
              </a:spcBef>
            </a:pPr>
            <a:r>
              <a:rPr lang="en-US" sz="6400" b="1" dirty="0">
                <a:latin typeface="Arial" panose="020B0604020202020204" pitchFamily="34" charset="0"/>
                <a:cs typeface="Arial" panose="020B0604020202020204" pitchFamily="34" charset="0"/>
              </a:rPr>
              <a:t>Housing must be in compliance with Housing Quality Standards (HQS) throughout participant’s stay in the unit and verified within 30 days of initial inspection and annually as unit receives assistance</a:t>
            </a:r>
          </a:p>
          <a:p>
            <a:pPr marL="800100" lvl="2">
              <a:lnSpc>
                <a:spcPct val="120000"/>
              </a:lnSpc>
              <a:spcBef>
                <a:spcPts val="0"/>
              </a:spcBef>
            </a:pPr>
            <a:r>
              <a:rPr lang="en-US" sz="6400" b="1" dirty="0">
                <a:latin typeface="Arial" panose="020B0604020202020204" pitchFamily="34" charset="0"/>
                <a:cs typeface="Arial" panose="020B0604020202020204" pitchFamily="34" charset="0"/>
              </a:rPr>
              <a:t>Projects receiving leasing assistance may not receive rental assistance, acquisition, rehab or construction funds.</a:t>
            </a:r>
          </a:p>
          <a:p>
            <a:endParaRPr lang="en-US" sz="2400" b="1" dirty="0">
              <a:latin typeface="Arial" panose="020B0604020202020204" pitchFamily="34" charset="0"/>
              <a:cs typeface="Arial" panose="020B0604020202020204" pitchFamily="34" charset="0"/>
            </a:endParaRPr>
          </a:p>
          <a:p>
            <a:endParaRPr lang="en-US" dirty="0"/>
          </a:p>
          <a:p>
            <a:pPr marL="0" indent="0">
              <a:buNone/>
            </a:pPr>
            <a:endParaRPr lang="en-US" dirty="0"/>
          </a:p>
        </p:txBody>
      </p:sp>
    </p:spTree>
    <p:extLst>
      <p:ext uri="{BB962C8B-B14F-4D97-AF65-F5344CB8AC3E}">
        <p14:creationId xmlns:p14="http://schemas.microsoft.com/office/powerpoint/2010/main" val="1614667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What is a Continuum of Care?</a:t>
            </a:r>
          </a:p>
        </p:txBody>
      </p:sp>
      <p:sp>
        <p:nvSpPr>
          <p:cNvPr id="3" name="Content Placeholder 2"/>
          <p:cNvSpPr>
            <a:spLocks noGrp="1"/>
          </p:cNvSpPr>
          <p:nvPr>
            <p:ph idx="1"/>
          </p:nvPr>
        </p:nvSpPr>
        <p:spPr>
          <a:xfrm>
            <a:off x="677334" y="1722783"/>
            <a:ext cx="8596668" cy="4318579"/>
          </a:xfrm>
        </p:spPr>
        <p:txBody>
          <a:bodyPr>
            <a:normAutofit fontScale="92500" lnSpcReduction="10000"/>
          </a:bodyPr>
          <a:lstStyle/>
          <a:p>
            <a:pPr marL="0" indent="0">
              <a:buNone/>
            </a:pPr>
            <a:endParaRPr lang="en-US" dirty="0"/>
          </a:p>
          <a:p>
            <a:r>
              <a:rPr lang="en-US" sz="2600" b="1" dirty="0">
                <a:latin typeface="Arial" panose="020B0604020202020204" pitchFamily="34" charset="0"/>
                <a:cs typeface="Arial" panose="020B0604020202020204" pitchFamily="34" charset="0"/>
              </a:rPr>
              <a:t>The Continuum of Care (CoC) Program is designed to promote communitywide commitment to the goal of ending homelessness; provide funding for efforts by nonprofit providers and State and local governments to quickly rehouse homeless individuals and families while minimizing the trauma and dislocation caused to homeless individuals, families, and communities; promote access to, and effect utilization of, mainstream programs by homeless individuals and families; and optimize self-sufficiency among individuals and families experiencing homelessness</a:t>
            </a:r>
          </a:p>
        </p:txBody>
      </p:sp>
    </p:spTree>
    <p:extLst>
      <p:ext uri="{BB962C8B-B14F-4D97-AF65-F5344CB8AC3E}">
        <p14:creationId xmlns:p14="http://schemas.microsoft.com/office/powerpoint/2010/main" val="24781068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Rental Assistance</a:t>
            </a:r>
            <a:endParaRPr lang="en-US" dirty="0"/>
          </a:p>
        </p:txBody>
      </p:sp>
      <p:sp>
        <p:nvSpPr>
          <p:cNvPr id="3" name="Content Placeholder 2"/>
          <p:cNvSpPr>
            <a:spLocks noGrp="1"/>
          </p:cNvSpPr>
          <p:nvPr>
            <p:ph idx="1"/>
          </p:nvPr>
        </p:nvSpPr>
        <p:spPr>
          <a:xfrm>
            <a:off x="677334" y="1192697"/>
            <a:ext cx="8596668" cy="5473146"/>
          </a:xfrm>
        </p:spPr>
        <p:txBody>
          <a:bodyPr>
            <a:normAutofit fontScale="70000" lnSpcReduction="20000"/>
          </a:bodyPr>
          <a:lstStyle/>
          <a:p>
            <a:endParaRPr lang="en-US" dirty="0"/>
          </a:p>
          <a:p>
            <a:pPr>
              <a:spcBef>
                <a:spcPts val="0"/>
              </a:spcBef>
            </a:pPr>
            <a:r>
              <a:rPr lang="en-US" sz="2900" b="1" dirty="0">
                <a:latin typeface="Arial" panose="020B0604020202020204" pitchFamily="34" charset="0"/>
                <a:cs typeface="Arial" panose="020B0604020202020204" pitchFamily="34" charset="0"/>
              </a:rPr>
              <a:t>Grant funds may be used to provide short, medium, and long-term rental assistance. </a:t>
            </a:r>
          </a:p>
          <a:p>
            <a:pPr marL="0" indent="0">
              <a:spcBef>
                <a:spcPts val="0"/>
              </a:spcBef>
              <a:buNone/>
            </a:pPr>
            <a:endParaRPr lang="en-US" sz="2900" b="1" dirty="0">
              <a:latin typeface="Arial" panose="020B0604020202020204" pitchFamily="34" charset="0"/>
              <a:cs typeface="Arial" panose="020B0604020202020204" pitchFamily="34" charset="0"/>
            </a:endParaRPr>
          </a:p>
          <a:p>
            <a:pPr>
              <a:spcBef>
                <a:spcPts val="0"/>
              </a:spcBef>
            </a:pPr>
            <a:r>
              <a:rPr lang="en-US" sz="2900" b="1" dirty="0">
                <a:latin typeface="Arial" panose="020B0604020202020204" pitchFamily="34" charset="0"/>
                <a:cs typeface="Arial" panose="020B0604020202020204" pitchFamily="34" charset="0"/>
              </a:rPr>
              <a:t>Eligible Costs: </a:t>
            </a:r>
          </a:p>
          <a:p>
            <a:pPr lvl="1">
              <a:spcBef>
                <a:spcPts val="0"/>
              </a:spcBef>
            </a:pPr>
            <a:r>
              <a:rPr lang="en-US" sz="2700" b="1" dirty="0">
                <a:latin typeface="Arial" panose="020B0604020202020204" pitchFamily="34" charset="0"/>
                <a:cs typeface="Arial" panose="020B0604020202020204" pitchFamily="34" charset="0"/>
              </a:rPr>
              <a:t>Rent </a:t>
            </a:r>
          </a:p>
          <a:p>
            <a:pPr lvl="1">
              <a:spcBef>
                <a:spcPts val="0"/>
              </a:spcBef>
            </a:pPr>
            <a:r>
              <a:rPr lang="en-US" sz="2700" b="1" dirty="0">
                <a:latin typeface="Arial" panose="020B0604020202020204" pitchFamily="34" charset="0"/>
                <a:cs typeface="Arial" panose="020B0604020202020204" pitchFamily="34" charset="0"/>
              </a:rPr>
              <a:t>Security deposits, not to exceed 2 months of actual rent, may be paid on participant’s behalf </a:t>
            </a:r>
          </a:p>
          <a:p>
            <a:pPr lvl="1">
              <a:spcBef>
                <a:spcPts val="0"/>
              </a:spcBef>
            </a:pPr>
            <a:r>
              <a:rPr lang="en-US" sz="2700" b="1" dirty="0">
                <a:latin typeface="Arial" panose="020B0604020202020204" pitchFamily="34" charset="0"/>
                <a:cs typeface="Arial" panose="020B0604020202020204" pitchFamily="34" charset="0"/>
              </a:rPr>
              <a:t>An advance payment of last month’s rent may be provided to landlord in addition to the deposit. </a:t>
            </a:r>
          </a:p>
          <a:p>
            <a:pPr>
              <a:spcBef>
                <a:spcPts val="0"/>
              </a:spcBef>
            </a:pPr>
            <a:endParaRPr lang="en-US" sz="2900" b="1" dirty="0">
              <a:latin typeface="Arial" panose="020B0604020202020204" pitchFamily="34" charset="0"/>
              <a:cs typeface="Arial" panose="020B0604020202020204" pitchFamily="34" charset="0"/>
            </a:endParaRPr>
          </a:p>
          <a:p>
            <a:pPr>
              <a:spcBef>
                <a:spcPts val="0"/>
              </a:spcBef>
            </a:pPr>
            <a:r>
              <a:rPr lang="en-US" sz="2900" b="1" dirty="0">
                <a:latin typeface="Arial" panose="020B0604020202020204" pitchFamily="34" charset="0"/>
                <a:cs typeface="Arial" panose="020B0604020202020204" pitchFamily="34" charset="0"/>
              </a:rPr>
              <a:t>Requirements: </a:t>
            </a:r>
          </a:p>
          <a:p>
            <a:pPr lvl="1">
              <a:spcBef>
                <a:spcPts val="0"/>
              </a:spcBef>
            </a:pPr>
            <a:r>
              <a:rPr lang="en-US" sz="2700" b="1" dirty="0">
                <a:latin typeface="Arial" panose="020B0604020202020204" pitchFamily="34" charset="0"/>
                <a:cs typeface="Arial" panose="020B0604020202020204" pitchFamily="34" charset="0"/>
              </a:rPr>
              <a:t>RRH rental assistance must be administered in accordance with policies and procedures established by the CoC. </a:t>
            </a:r>
          </a:p>
          <a:p>
            <a:pPr>
              <a:spcBef>
                <a:spcPts val="0"/>
              </a:spcBef>
            </a:pPr>
            <a:endParaRPr lang="en-US" sz="2900" b="1" dirty="0">
              <a:latin typeface="Arial" panose="020B0604020202020204" pitchFamily="34" charset="0"/>
              <a:cs typeface="Arial" panose="020B0604020202020204" pitchFamily="34" charset="0"/>
            </a:endParaRPr>
          </a:p>
          <a:p>
            <a:pPr lvl="1">
              <a:spcBef>
                <a:spcPts val="0"/>
              </a:spcBef>
            </a:pPr>
            <a:r>
              <a:rPr lang="en-US" sz="2700" b="1" dirty="0">
                <a:latin typeface="Arial" panose="020B0604020202020204" pitchFamily="34" charset="0"/>
                <a:cs typeface="Arial" panose="020B0604020202020204" pitchFamily="34" charset="0"/>
              </a:rPr>
              <a:t>Rents paid MUST be reasonable </a:t>
            </a:r>
          </a:p>
          <a:p>
            <a:pPr>
              <a:spcBef>
                <a:spcPts val="0"/>
              </a:spcBef>
            </a:pPr>
            <a:endParaRPr lang="en-US" sz="2900" b="1" dirty="0">
              <a:latin typeface="Arial" panose="020B0604020202020204" pitchFamily="34" charset="0"/>
              <a:cs typeface="Arial" panose="020B0604020202020204" pitchFamily="34" charset="0"/>
            </a:endParaRPr>
          </a:p>
          <a:p>
            <a:pPr lvl="1">
              <a:spcBef>
                <a:spcPts val="0"/>
              </a:spcBef>
            </a:pPr>
            <a:r>
              <a:rPr lang="en-US" sz="2700" b="1">
                <a:latin typeface="Arial" panose="020B0604020202020204" pitchFamily="34" charset="0"/>
                <a:cs typeface="Arial" panose="020B0604020202020204" pitchFamily="34" charset="0"/>
              </a:rPr>
              <a:t>Housing </a:t>
            </a:r>
            <a:r>
              <a:rPr lang="en-US" sz="2700" b="1" dirty="0">
                <a:latin typeface="Arial" panose="020B0604020202020204" pitchFamily="34" charset="0"/>
                <a:cs typeface="Arial" panose="020B0604020202020204" pitchFamily="34" charset="0"/>
              </a:rPr>
              <a:t>must be in compliance with Housing Quality Standards (HQS) throughout participant’s stay in the unit and verified within 30 days of initial inspection and annually as unit receives assistance. </a:t>
            </a:r>
          </a:p>
          <a:p>
            <a:pPr marL="0" indent="0">
              <a:buNone/>
            </a:pPr>
            <a:endParaRPr lang="en-US" dirty="0"/>
          </a:p>
        </p:txBody>
      </p:sp>
    </p:spTree>
    <p:extLst>
      <p:ext uri="{BB962C8B-B14F-4D97-AF65-F5344CB8AC3E}">
        <p14:creationId xmlns:p14="http://schemas.microsoft.com/office/powerpoint/2010/main" val="15404867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Supportive Services</a:t>
            </a:r>
            <a:endParaRPr lang="en-US" dirty="0"/>
          </a:p>
        </p:txBody>
      </p:sp>
      <p:sp>
        <p:nvSpPr>
          <p:cNvPr id="3" name="Content Placeholder 2"/>
          <p:cNvSpPr>
            <a:spLocks noGrp="1"/>
          </p:cNvSpPr>
          <p:nvPr>
            <p:ph idx="1"/>
          </p:nvPr>
        </p:nvSpPr>
        <p:spPr>
          <a:xfrm>
            <a:off x="677334" y="1470991"/>
            <a:ext cx="8596668" cy="4570371"/>
          </a:xfrm>
        </p:spPr>
        <p:txBody>
          <a:bodyPr>
            <a:normAutofit/>
          </a:bodyPr>
          <a:lstStyle/>
          <a:p>
            <a:endParaRPr lang="en-US" dirty="0"/>
          </a:p>
          <a:p>
            <a:r>
              <a:rPr lang="en-US" sz="2600" b="1" dirty="0">
                <a:latin typeface="Arial" panose="020B0604020202020204" pitchFamily="34" charset="0"/>
                <a:cs typeface="Arial" panose="020B0604020202020204" pitchFamily="34" charset="0"/>
              </a:rPr>
              <a:t>Grant funds may be used to pay the eligible costs of supportive services that address the special needs of the program participants. </a:t>
            </a:r>
          </a:p>
          <a:p>
            <a:r>
              <a:rPr lang="en-US" sz="2600" b="1" dirty="0">
                <a:latin typeface="Arial" panose="020B0604020202020204" pitchFamily="34" charset="0"/>
                <a:cs typeface="Arial" panose="020B0604020202020204" pitchFamily="34" charset="0"/>
              </a:rPr>
              <a:t>Requirements: </a:t>
            </a:r>
          </a:p>
          <a:p>
            <a:pPr lvl="1"/>
            <a:r>
              <a:rPr lang="en-US" sz="2400" b="1" dirty="0">
                <a:latin typeface="Arial" panose="020B0604020202020204" pitchFamily="34" charset="0"/>
                <a:cs typeface="Arial" panose="020B0604020202020204" pitchFamily="34" charset="0"/>
              </a:rPr>
              <a:t>Supportive services must be necessary to assist program participants obtain and maintain housing. </a:t>
            </a:r>
          </a:p>
          <a:p>
            <a:pPr lvl="1"/>
            <a:r>
              <a:rPr lang="en-US" sz="2400" b="1" dirty="0">
                <a:latin typeface="Arial" panose="020B0604020202020204" pitchFamily="34" charset="0"/>
                <a:cs typeface="Arial" panose="020B0604020202020204" pitchFamily="34" charset="0"/>
              </a:rPr>
              <a:t>Recipients shall conduct an annual assessment of the service needs of the program participants and should adjust services accordingly. </a:t>
            </a:r>
          </a:p>
          <a:p>
            <a:endParaRPr lang="en-US" dirty="0"/>
          </a:p>
        </p:txBody>
      </p:sp>
    </p:spTree>
    <p:extLst>
      <p:ext uri="{BB962C8B-B14F-4D97-AF65-F5344CB8AC3E}">
        <p14:creationId xmlns:p14="http://schemas.microsoft.com/office/powerpoint/2010/main" val="35040006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Operating Costs</a:t>
            </a:r>
            <a:endParaRPr lang="en-US" dirty="0"/>
          </a:p>
        </p:txBody>
      </p:sp>
      <p:sp>
        <p:nvSpPr>
          <p:cNvPr id="3" name="Content Placeholder 2"/>
          <p:cNvSpPr>
            <a:spLocks noGrp="1"/>
          </p:cNvSpPr>
          <p:nvPr>
            <p:ph idx="1"/>
          </p:nvPr>
        </p:nvSpPr>
        <p:spPr>
          <a:xfrm>
            <a:off x="677334" y="609600"/>
            <a:ext cx="8596668" cy="6248399"/>
          </a:xfrm>
        </p:spPr>
        <p:txBody>
          <a:bodyPr>
            <a:normAutofit fontScale="70000" lnSpcReduction="20000"/>
          </a:bodyPr>
          <a:lstStyle/>
          <a:p>
            <a:endParaRPr lang="en-US" dirty="0"/>
          </a:p>
          <a:p>
            <a:endParaRPr lang="en-US" dirty="0"/>
          </a:p>
          <a:p>
            <a:endParaRPr lang="en-US" sz="3200" b="1" dirty="0">
              <a:latin typeface="Arial" panose="020B0604020202020204" pitchFamily="34" charset="0"/>
              <a:cs typeface="Arial" panose="020B0604020202020204" pitchFamily="34" charset="0"/>
            </a:endParaRPr>
          </a:p>
          <a:p>
            <a:r>
              <a:rPr lang="en-US" sz="3200" b="1" dirty="0">
                <a:latin typeface="Arial" panose="020B0604020202020204" pitchFamily="34" charset="0"/>
                <a:cs typeface="Arial" panose="020B0604020202020204" pitchFamily="34" charset="0"/>
              </a:rPr>
              <a:t>Grant funds may be used to pay the day-to-day operation of TH and PH housing in a single structure or individual units. </a:t>
            </a:r>
          </a:p>
          <a:p>
            <a:r>
              <a:rPr lang="en-US" sz="3200" b="1" dirty="0">
                <a:latin typeface="Arial" panose="020B0604020202020204" pitchFamily="34" charset="0"/>
                <a:cs typeface="Arial" panose="020B0604020202020204" pitchFamily="34" charset="0"/>
              </a:rPr>
              <a:t>Eligible Costs: </a:t>
            </a:r>
          </a:p>
          <a:p>
            <a:pPr lvl="1"/>
            <a:r>
              <a:rPr lang="en-US" sz="3000" b="1" dirty="0">
                <a:latin typeface="Arial" panose="020B0604020202020204" pitchFamily="34" charset="0"/>
                <a:cs typeface="Arial" panose="020B0604020202020204" pitchFamily="34" charset="0"/>
              </a:rPr>
              <a:t>Maintenance </a:t>
            </a:r>
          </a:p>
          <a:p>
            <a:pPr lvl="1"/>
            <a:r>
              <a:rPr lang="en-US" sz="3000" b="1" dirty="0">
                <a:latin typeface="Arial" panose="020B0604020202020204" pitchFamily="34" charset="0"/>
                <a:cs typeface="Arial" panose="020B0604020202020204" pitchFamily="34" charset="0"/>
              </a:rPr>
              <a:t>Property taxes and Insurance </a:t>
            </a:r>
          </a:p>
          <a:p>
            <a:pPr lvl="1"/>
            <a:r>
              <a:rPr lang="en-US" sz="3000" b="1" dirty="0">
                <a:latin typeface="Arial" panose="020B0604020202020204" pitchFamily="34" charset="0"/>
                <a:cs typeface="Arial" panose="020B0604020202020204" pitchFamily="34" charset="0"/>
              </a:rPr>
              <a:t>Scheduled payments to reserve for replacement of major systems </a:t>
            </a:r>
          </a:p>
          <a:p>
            <a:pPr lvl="1"/>
            <a:r>
              <a:rPr lang="en-US" sz="3000" b="1" dirty="0">
                <a:latin typeface="Arial" panose="020B0604020202020204" pitchFamily="34" charset="0"/>
                <a:cs typeface="Arial" panose="020B0604020202020204" pitchFamily="34" charset="0"/>
              </a:rPr>
              <a:t>Security </a:t>
            </a:r>
          </a:p>
          <a:p>
            <a:pPr lvl="1"/>
            <a:r>
              <a:rPr lang="en-US" sz="3000" b="1" dirty="0">
                <a:latin typeface="Arial" panose="020B0604020202020204" pitchFamily="34" charset="0"/>
                <a:cs typeface="Arial" panose="020B0604020202020204" pitchFamily="34" charset="0"/>
              </a:rPr>
              <a:t>Electricity, gas, and water </a:t>
            </a:r>
          </a:p>
          <a:p>
            <a:pPr lvl="1"/>
            <a:r>
              <a:rPr lang="en-US" sz="3000" b="1" dirty="0">
                <a:latin typeface="Arial" panose="020B0604020202020204" pitchFamily="34" charset="0"/>
                <a:cs typeface="Arial" panose="020B0604020202020204" pitchFamily="34" charset="0"/>
              </a:rPr>
              <a:t>Furniture </a:t>
            </a:r>
          </a:p>
          <a:p>
            <a:pPr lvl="1"/>
            <a:r>
              <a:rPr lang="en-US" sz="3000" b="1" dirty="0">
                <a:latin typeface="Arial" panose="020B0604020202020204" pitchFamily="34" charset="0"/>
                <a:cs typeface="Arial" panose="020B0604020202020204" pitchFamily="34" charset="0"/>
              </a:rPr>
              <a:t>Equipment </a:t>
            </a:r>
          </a:p>
          <a:p>
            <a:r>
              <a:rPr lang="en-US" sz="3200" b="1" dirty="0">
                <a:latin typeface="Arial" panose="020B0604020202020204" pitchFamily="34" charset="0"/>
                <a:cs typeface="Arial" panose="020B0604020202020204" pitchFamily="34" charset="0"/>
              </a:rPr>
              <a:t>Ineligible Costs:</a:t>
            </a:r>
          </a:p>
          <a:p>
            <a:pPr lvl="1"/>
            <a:r>
              <a:rPr lang="en-US" sz="3000" b="1" dirty="0">
                <a:latin typeface="Arial" panose="020B0604020202020204" pitchFamily="34" charset="0"/>
                <a:cs typeface="Arial" panose="020B0604020202020204" pitchFamily="34" charset="0"/>
              </a:rPr>
              <a:t>Funds may not be used for rental assistance and operating in the same project</a:t>
            </a:r>
          </a:p>
        </p:txBody>
      </p:sp>
    </p:spTree>
    <p:extLst>
      <p:ext uri="{BB962C8B-B14F-4D97-AF65-F5344CB8AC3E}">
        <p14:creationId xmlns:p14="http://schemas.microsoft.com/office/powerpoint/2010/main" val="21740110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Homeless Management Information System (HMIS)</a:t>
            </a:r>
            <a:endParaRPr lang="en-US" dirty="0"/>
          </a:p>
        </p:txBody>
      </p:sp>
      <p:sp>
        <p:nvSpPr>
          <p:cNvPr id="3" name="Content Placeholder 2"/>
          <p:cNvSpPr>
            <a:spLocks noGrp="1"/>
          </p:cNvSpPr>
          <p:nvPr>
            <p:ph idx="1"/>
          </p:nvPr>
        </p:nvSpPr>
        <p:spPr>
          <a:xfrm>
            <a:off x="677334" y="1683026"/>
            <a:ext cx="8596668" cy="5075583"/>
          </a:xfrm>
        </p:spPr>
        <p:txBody>
          <a:bodyPr>
            <a:noAutofit/>
          </a:bodyPr>
          <a:lstStyle/>
          <a:p>
            <a:r>
              <a:rPr lang="en-US" sz="2400" b="1" dirty="0">
                <a:latin typeface="Arial" panose="020B0604020202020204" pitchFamily="34" charset="0"/>
                <a:cs typeface="Arial" panose="020B0604020202020204" pitchFamily="34" charset="0"/>
              </a:rPr>
              <a:t>Grant funds may be used to pay the costs of contributing data to the HMIS designated by the Continuum of Care </a:t>
            </a:r>
          </a:p>
          <a:p>
            <a:r>
              <a:rPr lang="en-US" sz="2400" b="1" dirty="0">
                <a:latin typeface="Arial" panose="020B0604020202020204" pitchFamily="34" charset="0"/>
                <a:cs typeface="Arial" panose="020B0604020202020204" pitchFamily="34" charset="0"/>
              </a:rPr>
              <a:t>Eligible Costs: </a:t>
            </a:r>
          </a:p>
          <a:p>
            <a:pPr lvl="1"/>
            <a:r>
              <a:rPr lang="en-US" sz="2200" b="1" dirty="0">
                <a:latin typeface="Arial" panose="020B0604020202020204" pitchFamily="34" charset="0"/>
                <a:cs typeface="Arial" panose="020B0604020202020204" pitchFamily="34" charset="0"/>
              </a:rPr>
              <a:t>Paying salaries for operating HMIS, including: </a:t>
            </a:r>
          </a:p>
          <a:p>
            <a:pPr lvl="2"/>
            <a:r>
              <a:rPr lang="en-US" sz="2000" b="1" dirty="0">
                <a:latin typeface="Arial" panose="020B0604020202020204" pitchFamily="34" charset="0"/>
                <a:cs typeface="Arial" panose="020B0604020202020204" pitchFamily="34" charset="0"/>
              </a:rPr>
              <a:t>Completing data entry; </a:t>
            </a:r>
          </a:p>
          <a:p>
            <a:pPr lvl="2"/>
            <a:r>
              <a:rPr lang="en-US" sz="2000" b="1" dirty="0">
                <a:latin typeface="Arial" panose="020B0604020202020204" pitchFamily="34" charset="0"/>
                <a:cs typeface="Arial" panose="020B0604020202020204" pitchFamily="34" charset="0"/>
              </a:rPr>
              <a:t>Monitoring and reviewing data quality; </a:t>
            </a:r>
          </a:p>
          <a:p>
            <a:pPr lvl="2"/>
            <a:r>
              <a:rPr lang="en-US" sz="2000" b="1" dirty="0">
                <a:latin typeface="Arial" panose="020B0604020202020204" pitchFamily="34" charset="0"/>
                <a:cs typeface="Arial" panose="020B0604020202020204" pitchFamily="34" charset="0"/>
              </a:rPr>
              <a:t>Completing data analysis; </a:t>
            </a:r>
          </a:p>
          <a:p>
            <a:pPr lvl="2"/>
            <a:r>
              <a:rPr lang="en-US" sz="2000" b="1" dirty="0">
                <a:latin typeface="Arial" panose="020B0604020202020204" pitchFamily="34" charset="0"/>
                <a:cs typeface="Arial" panose="020B0604020202020204" pitchFamily="34" charset="0"/>
              </a:rPr>
              <a:t>Reporting to the HMIS Lead; </a:t>
            </a:r>
          </a:p>
          <a:p>
            <a:pPr lvl="2"/>
            <a:r>
              <a:rPr lang="en-US" sz="2000" b="1" dirty="0">
                <a:latin typeface="Arial" panose="020B0604020202020204" pitchFamily="34" charset="0"/>
                <a:cs typeface="Arial" panose="020B0604020202020204" pitchFamily="34" charset="0"/>
              </a:rPr>
              <a:t>Training staff on using the HMIS; and </a:t>
            </a:r>
          </a:p>
          <a:p>
            <a:pPr lvl="2"/>
            <a:r>
              <a:rPr lang="en-US" sz="2000" b="1" dirty="0">
                <a:latin typeface="Arial" panose="020B0604020202020204" pitchFamily="34" charset="0"/>
                <a:cs typeface="Arial" panose="020B0604020202020204" pitchFamily="34" charset="0"/>
              </a:rPr>
              <a:t>Implementing and complying with HMIS requirements</a:t>
            </a:r>
          </a:p>
        </p:txBody>
      </p:sp>
    </p:spTree>
    <p:extLst>
      <p:ext uri="{BB962C8B-B14F-4D97-AF65-F5344CB8AC3E}">
        <p14:creationId xmlns:p14="http://schemas.microsoft.com/office/powerpoint/2010/main" val="41382263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Administration</a:t>
            </a:r>
            <a:endParaRPr lang="en-US" dirty="0"/>
          </a:p>
        </p:txBody>
      </p:sp>
      <p:sp>
        <p:nvSpPr>
          <p:cNvPr id="3" name="Content Placeholder 2"/>
          <p:cNvSpPr>
            <a:spLocks noGrp="1"/>
          </p:cNvSpPr>
          <p:nvPr>
            <p:ph idx="1"/>
          </p:nvPr>
        </p:nvSpPr>
        <p:spPr>
          <a:xfrm>
            <a:off x="677334" y="1205947"/>
            <a:ext cx="8596668" cy="5552661"/>
          </a:xfrm>
        </p:spPr>
        <p:txBody>
          <a:bodyPr>
            <a:normAutofit fontScale="55000" lnSpcReduction="20000"/>
          </a:bodyPr>
          <a:lstStyle/>
          <a:p>
            <a:pPr marL="0" indent="0">
              <a:buNone/>
            </a:pPr>
            <a:endParaRPr lang="en-US" sz="3200" b="1" dirty="0">
              <a:latin typeface="Arial" panose="020B0604020202020204" pitchFamily="34" charset="0"/>
              <a:cs typeface="Arial" panose="020B0604020202020204" pitchFamily="34" charset="0"/>
            </a:endParaRPr>
          </a:p>
          <a:p>
            <a:r>
              <a:rPr lang="en-US" sz="4200" b="1" dirty="0">
                <a:latin typeface="Arial" panose="020B0604020202020204" pitchFamily="34" charset="0"/>
                <a:cs typeface="Arial" panose="020B0604020202020204" pitchFamily="34" charset="0"/>
              </a:rPr>
              <a:t>The recipient or subrecipient may use up to 10% of the grant award for the payment of project administrative costs related to the planning and execution of the project. </a:t>
            </a:r>
          </a:p>
          <a:p>
            <a:r>
              <a:rPr lang="en-US" sz="4200" b="1" dirty="0">
                <a:latin typeface="Arial" panose="020B0604020202020204" pitchFamily="34" charset="0"/>
                <a:cs typeface="Arial" panose="020B0604020202020204" pitchFamily="34" charset="0"/>
              </a:rPr>
              <a:t>Ineligible: </a:t>
            </a:r>
          </a:p>
          <a:p>
            <a:pPr lvl="1"/>
            <a:r>
              <a:rPr lang="en-US" sz="4000" b="1" dirty="0">
                <a:latin typeface="Arial" panose="020B0604020202020204" pitchFamily="34" charset="0"/>
                <a:cs typeface="Arial" panose="020B0604020202020204" pitchFamily="34" charset="0"/>
              </a:rPr>
              <a:t>This does not include staff and overhead costs directly related to carrying out eligible activities because those costs are eligible as part of those activities.</a:t>
            </a:r>
          </a:p>
          <a:p>
            <a:r>
              <a:rPr lang="en-US" sz="4200" b="1" dirty="0">
                <a:latin typeface="Arial" panose="020B0604020202020204" pitchFamily="34" charset="0"/>
                <a:cs typeface="Arial" panose="020B0604020202020204" pitchFamily="34" charset="0"/>
              </a:rPr>
              <a:t>Eligible Costs: </a:t>
            </a:r>
          </a:p>
          <a:p>
            <a:pPr lvl="1"/>
            <a:r>
              <a:rPr lang="en-US" sz="4000" b="1" dirty="0">
                <a:latin typeface="Arial" panose="020B0604020202020204" pitchFamily="34" charset="0"/>
                <a:cs typeface="Arial" panose="020B0604020202020204" pitchFamily="34" charset="0"/>
              </a:rPr>
              <a:t>General management, oversight, and coordination of project </a:t>
            </a:r>
          </a:p>
          <a:p>
            <a:pPr lvl="1"/>
            <a:r>
              <a:rPr lang="en-US" sz="4000" b="1" dirty="0">
                <a:latin typeface="Arial" panose="020B0604020202020204" pitchFamily="34" charset="0"/>
                <a:cs typeface="Arial" panose="020B0604020202020204" pitchFamily="34" charset="0"/>
              </a:rPr>
              <a:t>Training on Continuum of Care requirements </a:t>
            </a:r>
          </a:p>
          <a:p>
            <a:pPr lvl="1"/>
            <a:r>
              <a:rPr lang="en-US" sz="4000" b="1" dirty="0">
                <a:latin typeface="Arial" panose="020B0604020202020204" pitchFamily="34" charset="0"/>
                <a:cs typeface="Arial" panose="020B0604020202020204" pitchFamily="34" charset="0"/>
              </a:rPr>
              <a:t>Environmental Review </a:t>
            </a:r>
          </a:p>
          <a:p>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850428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64B8CA6-677A-416B-9463-130901D4B26F}"/>
              </a:ext>
            </a:extLst>
          </p:cNvPr>
          <p:cNvSpPr>
            <a:spLocks noGrp="1"/>
          </p:cNvSpPr>
          <p:nvPr>
            <p:ph type="title"/>
          </p:nvPr>
        </p:nvSpPr>
        <p:spPr/>
        <p:txBody>
          <a:bodyPr/>
          <a:lstStyle/>
          <a:p>
            <a:r>
              <a:rPr lang="en-US" dirty="0"/>
              <a:t>Who can be served by CoC funded programs?</a:t>
            </a:r>
          </a:p>
        </p:txBody>
      </p:sp>
      <p:sp>
        <p:nvSpPr>
          <p:cNvPr id="6" name="Content Placeholder 5">
            <a:extLst>
              <a:ext uri="{FF2B5EF4-FFF2-40B4-BE49-F238E27FC236}">
                <a16:creationId xmlns:a16="http://schemas.microsoft.com/office/drawing/2014/main" id="{ED1D5E35-5D6B-445B-AE24-377699AA9720}"/>
              </a:ext>
            </a:extLst>
          </p:cNvPr>
          <p:cNvSpPr>
            <a:spLocks noGrp="1"/>
          </p:cNvSpPr>
          <p:nvPr>
            <p:ph idx="1"/>
          </p:nvPr>
        </p:nvSpPr>
        <p:spPr/>
        <p:txBody>
          <a:bodyPr/>
          <a:lstStyle/>
          <a:p>
            <a:r>
              <a:rPr lang="en-US" dirty="0"/>
              <a:t> </a:t>
            </a:r>
            <a:r>
              <a:rPr lang="en-US" sz="2800" b="1" dirty="0"/>
              <a:t>A look at the definitions of homelessness:</a:t>
            </a:r>
          </a:p>
          <a:p>
            <a:pPr lvl="1"/>
            <a:r>
              <a:rPr lang="en-US" sz="2600" dirty="0"/>
              <a:t>HUD published the Final Rule revising the definition of “homeless” on December 5, 2011. The</a:t>
            </a:r>
            <a:r>
              <a:rPr lang="en-US" sz="2400" dirty="0"/>
              <a:t> definition is applicable to: </a:t>
            </a:r>
          </a:p>
          <a:p>
            <a:pPr lvl="2"/>
            <a:r>
              <a:rPr lang="en-US" sz="2400" dirty="0"/>
              <a:t>Projects funded under the Emergency Solutions Grant</a:t>
            </a:r>
          </a:p>
          <a:p>
            <a:pPr lvl="2"/>
            <a:r>
              <a:rPr lang="en-US" sz="2400" dirty="0"/>
              <a:t>New and Renewal Projects funded by CoC funds </a:t>
            </a:r>
          </a:p>
          <a:p>
            <a:pPr lvl="2"/>
            <a:endParaRPr lang="en-US" sz="2200" dirty="0"/>
          </a:p>
          <a:p>
            <a:pPr lvl="2"/>
            <a:endParaRPr lang="en-US" sz="2400" dirty="0"/>
          </a:p>
          <a:p>
            <a:pPr lvl="1"/>
            <a:endParaRPr lang="en-US" sz="2600" b="1" dirty="0"/>
          </a:p>
          <a:p>
            <a:endParaRPr lang="en-US" dirty="0"/>
          </a:p>
        </p:txBody>
      </p:sp>
    </p:spTree>
    <p:extLst>
      <p:ext uri="{BB962C8B-B14F-4D97-AF65-F5344CB8AC3E}">
        <p14:creationId xmlns:p14="http://schemas.microsoft.com/office/powerpoint/2010/main" val="8190555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Category 1</a:t>
            </a:r>
            <a:r>
              <a:rPr lang="en-US" dirty="0"/>
              <a:t> - Literally Homeless</a:t>
            </a:r>
          </a:p>
        </p:txBody>
      </p:sp>
      <p:sp>
        <p:nvSpPr>
          <p:cNvPr id="3" name="Content Placeholder 2"/>
          <p:cNvSpPr>
            <a:spLocks noGrp="1"/>
          </p:cNvSpPr>
          <p:nvPr>
            <p:ph idx="1"/>
          </p:nvPr>
        </p:nvSpPr>
        <p:spPr/>
        <p:txBody>
          <a:bodyPr>
            <a:normAutofit lnSpcReduction="10000"/>
          </a:bodyPr>
          <a:lstStyle/>
          <a:p>
            <a:r>
              <a:rPr lang="en-US" sz="2400" dirty="0"/>
              <a:t>An individual or family who lacks a fixed, regular, and adequate nighttime residence;</a:t>
            </a:r>
          </a:p>
          <a:p>
            <a:pPr lvl="1"/>
            <a:r>
              <a:rPr lang="en-US" sz="2400" dirty="0"/>
              <a:t>An individual or family with a primary nighttime residence that is a public or private place not designed for, or ordinarily used as, a regular sleeping accommodation for human beings</a:t>
            </a:r>
          </a:p>
          <a:p>
            <a:pPr lvl="1"/>
            <a:endParaRPr lang="en-US" sz="2400" dirty="0"/>
          </a:p>
          <a:p>
            <a:r>
              <a:rPr lang="en-US" sz="2400" dirty="0"/>
              <a:t>An individual or family living in a supervised publicly or privately operated shelter designated to provide temporary living arrangements</a:t>
            </a:r>
            <a:r>
              <a:rPr lang="en-US" dirty="0"/>
              <a:t> </a:t>
            </a:r>
          </a:p>
          <a:p>
            <a:endParaRPr lang="en-US" dirty="0"/>
          </a:p>
          <a:p>
            <a:endParaRPr lang="en-US" dirty="0"/>
          </a:p>
          <a:p>
            <a:endParaRPr lang="en-US" dirty="0"/>
          </a:p>
        </p:txBody>
      </p:sp>
    </p:spTree>
    <p:extLst>
      <p:ext uri="{BB962C8B-B14F-4D97-AF65-F5344CB8AC3E}">
        <p14:creationId xmlns:p14="http://schemas.microsoft.com/office/powerpoint/2010/main" val="3269576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Category 2 </a:t>
            </a:r>
            <a:r>
              <a:rPr lang="en-US" dirty="0"/>
              <a:t>- At imminent risk of homelessness</a:t>
            </a:r>
          </a:p>
        </p:txBody>
      </p:sp>
      <p:sp>
        <p:nvSpPr>
          <p:cNvPr id="3" name="Content Placeholder 2"/>
          <p:cNvSpPr>
            <a:spLocks noGrp="1"/>
          </p:cNvSpPr>
          <p:nvPr>
            <p:ph idx="1"/>
          </p:nvPr>
        </p:nvSpPr>
        <p:spPr/>
        <p:txBody>
          <a:bodyPr>
            <a:normAutofit fontScale="92500"/>
          </a:bodyPr>
          <a:lstStyle/>
          <a:p>
            <a:r>
              <a:rPr lang="en-US" sz="3200" dirty="0"/>
              <a:t>Individuals and families who will:</a:t>
            </a:r>
          </a:p>
          <a:p>
            <a:pPr lvl="1"/>
            <a:r>
              <a:rPr lang="en-US" sz="3200" dirty="0"/>
              <a:t>Imminently lose their primary nighttime residence within 14 days AND </a:t>
            </a:r>
          </a:p>
          <a:p>
            <a:pPr lvl="1"/>
            <a:r>
              <a:rPr lang="en-US" sz="3200" dirty="0"/>
              <a:t> Have no subsequent residence identified AND </a:t>
            </a:r>
          </a:p>
          <a:p>
            <a:pPr lvl="1"/>
            <a:r>
              <a:rPr lang="en-US" sz="3200" dirty="0"/>
              <a:t>Lack the resources or support networks needed to obtain other permanent housing </a:t>
            </a:r>
          </a:p>
          <a:p>
            <a:pPr lvl="1"/>
            <a:endParaRPr lang="en-US" dirty="0"/>
          </a:p>
          <a:p>
            <a:pPr lvl="1"/>
            <a:endParaRPr lang="en-US" dirty="0"/>
          </a:p>
          <a:p>
            <a:pPr lvl="1"/>
            <a:endParaRPr lang="en-US" dirty="0"/>
          </a:p>
        </p:txBody>
      </p:sp>
    </p:spTree>
    <p:extLst>
      <p:ext uri="{BB962C8B-B14F-4D97-AF65-F5344CB8AC3E}">
        <p14:creationId xmlns:p14="http://schemas.microsoft.com/office/powerpoint/2010/main" val="30129813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effectLst>
                  <a:outerShdw blurRad="38100" dist="38100" dir="2700000" algn="tl">
                    <a:srgbClr val="000000">
                      <a:alpha val="43137"/>
                    </a:srgbClr>
                  </a:outerShdw>
                </a:effectLst>
              </a:rPr>
              <a:t>Category 3— </a:t>
            </a:r>
            <a:r>
              <a:rPr lang="en-US" b="1" dirty="0">
                <a:effectLst>
                  <a:outerShdw blurRad="38100" dist="38100" dir="2700000" algn="tl">
                    <a:srgbClr val="000000">
                      <a:alpha val="43137"/>
                    </a:srgbClr>
                  </a:outerShdw>
                </a:effectLst>
              </a:rPr>
              <a:t>Homeless under other federal statute</a:t>
            </a:r>
          </a:p>
        </p:txBody>
      </p:sp>
      <p:sp>
        <p:nvSpPr>
          <p:cNvPr id="3" name="Content Placeholder 2"/>
          <p:cNvSpPr>
            <a:spLocks noGrp="1"/>
          </p:cNvSpPr>
          <p:nvPr>
            <p:ph idx="1"/>
          </p:nvPr>
        </p:nvSpPr>
        <p:spPr/>
        <p:txBody>
          <a:bodyPr>
            <a:normAutofit fontScale="92500" lnSpcReduction="20000"/>
          </a:bodyPr>
          <a:lstStyle/>
          <a:p>
            <a:r>
              <a:rPr lang="en-US" dirty="0"/>
              <a:t>Unaccompanied youth under 25 or families with children and youth who do not otherwise qualify as homeless, but who: </a:t>
            </a:r>
          </a:p>
          <a:p>
            <a:pPr lvl="1"/>
            <a:r>
              <a:rPr lang="en-US" dirty="0"/>
              <a:t>Meet homeless definition under other federal statute  AND</a:t>
            </a:r>
          </a:p>
          <a:p>
            <a:pPr lvl="1"/>
            <a:r>
              <a:rPr lang="en-US" dirty="0"/>
              <a:t>Have not had a lease, ownership interest, or occupancy agreement in permanent housing at any time during the last 60 days; AND </a:t>
            </a:r>
          </a:p>
          <a:p>
            <a:pPr lvl="1"/>
            <a:r>
              <a:rPr lang="en-US" dirty="0"/>
              <a:t>Have experience two or more moves during the last 60 days; AND </a:t>
            </a:r>
          </a:p>
          <a:p>
            <a:pPr lvl="1"/>
            <a:r>
              <a:rPr lang="en-US" dirty="0"/>
              <a:t>Can be expected to continue in such status for an extended period of time because of: </a:t>
            </a:r>
          </a:p>
          <a:p>
            <a:pPr lvl="2"/>
            <a:r>
              <a:rPr lang="en-US" dirty="0"/>
              <a:t>Chronic disabilities, OR</a:t>
            </a:r>
          </a:p>
          <a:p>
            <a:pPr lvl="2"/>
            <a:r>
              <a:rPr lang="en-US" dirty="0"/>
              <a:t>chronic physical health or mental health conditions, OR</a:t>
            </a:r>
          </a:p>
          <a:p>
            <a:pPr lvl="2"/>
            <a:r>
              <a:rPr lang="en-US" dirty="0"/>
              <a:t> substance addiction, OR</a:t>
            </a:r>
          </a:p>
          <a:p>
            <a:pPr lvl="2"/>
            <a:r>
              <a:rPr lang="en-US" dirty="0"/>
              <a:t> histories of domestic violence or childhood abuse (including neglect) OR </a:t>
            </a:r>
          </a:p>
          <a:p>
            <a:pPr lvl="2"/>
            <a:r>
              <a:rPr lang="en-US" dirty="0"/>
              <a:t>presence of a child or youth with a disability, OR </a:t>
            </a:r>
          </a:p>
          <a:p>
            <a:pPr lvl="2"/>
            <a:r>
              <a:rPr lang="en-US" dirty="0"/>
              <a:t>two or more barriers to employment </a:t>
            </a:r>
          </a:p>
        </p:txBody>
      </p:sp>
    </p:spTree>
    <p:extLst>
      <p:ext uri="{BB962C8B-B14F-4D97-AF65-F5344CB8AC3E}">
        <p14:creationId xmlns:p14="http://schemas.microsoft.com/office/powerpoint/2010/main" val="25523518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effectLst>
                  <a:outerShdw blurRad="38100" dist="38100" dir="2700000" algn="tl">
                    <a:srgbClr val="000000">
                      <a:alpha val="43137"/>
                    </a:srgbClr>
                  </a:outerShdw>
                </a:effectLst>
              </a:rPr>
              <a:t>Category 4 –  </a:t>
            </a:r>
            <a:r>
              <a:rPr lang="en-US" b="1" dirty="0">
                <a:effectLst>
                  <a:outerShdw blurRad="38100" dist="38100" dir="2700000" algn="tl">
                    <a:srgbClr val="000000">
                      <a:alpha val="43137"/>
                    </a:srgbClr>
                  </a:outerShdw>
                </a:effectLst>
              </a:rPr>
              <a:t>Fleeing Domestic Violence</a:t>
            </a:r>
          </a:p>
        </p:txBody>
      </p:sp>
      <p:sp>
        <p:nvSpPr>
          <p:cNvPr id="3" name="Content Placeholder 2"/>
          <p:cNvSpPr>
            <a:spLocks noGrp="1"/>
          </p:cNvSpPr>
          <p:nvPr>
            <p:ph idx="1"/>
          </p:nvPr>
        </p:nvSpPr>
        <p:spPr/>
        <p:txBody>
          <a:bodyPr>
            <a:normAutofit/>
          </a:bodyPr>
          <a:lstStyle/>
          <a:p>
            <a:r>
              <a:rPr lang="en-US" sz="2800" dirty="0"/>
              <a:t>Individuals and families who are fleeing, or are attempting to flee, domestic violence, dating violence, sexual assault, stalking, or other dangerous or life-threatening conditions related to violence, who: </a:t>
            </a:r>
          </a:p>
          <a:p>
            <a:pPr lvl="1"/>
            <a:r>
              <a:rPr lang="en-US" sz="2800" dirty="0"/>
              <a:t>Have no identified subsequent residence; AND</a:t>
            </a:r>
          </a:p>
          <a:p>
            <a:pPr lvl="1"/>
            <a:r>
              <a:rPr lang="en-US" sz="2800" dirty="0"/>
              <a:t>Lack the resources and support networks needed to obtain other permanent housing.</a:t>
            </a:r>
          </a:p>
        </p:txBody>
      </p:sp>
    </p:spTree>
    <p:extLst>
      <p:ext uri="{BB962C8B-B14F-4D97-AF65-F5344CB8AC3E}">
        <p14:creationId xmlns:p14="http://schemas.microsoft.com/office/powerpoint/2010/main" val="2765174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dirty="0"/>
              <a:t>The term “CoC” is described in 2 ways </a:t>
            </a:r>
          </a:p>
        </p:txBody>
      </p:sp>
      <p:sp>
        <p:nvSpPr>
          <p:cNvPr id="5" name="Content Placeholder 4"/>
          <p:cNvSpPr>
            <a:spLocks noGrp="1"/>
          </p:cNvSpPr>
          <p:nvPr>
            <p:ph sz="half" idx="1"/>
          </p:nvPr>
        </p:nvSpPr>
        <p:spPr/>
        <p:txBody>
          <a:bodyPr/>
          <a:lstStyle/>
          <a:p>
            <a:endParaRPr lang="en-US" sz="1000" dirty="0">
              <a:solidFill>
                <a:srgbClr val="000000"/>
              </a:solidFill>
              <a:latin typeface="Arial" panose="020B0604020202020204" pitchFamily="34" charset="0"/>
            </a:endParaRPr>
          </a:p>
          <a:p>
            <a:pPr marL="0" indent="0">
              <a:buNone/>
            </a:pPr>
            <a:r>
              <a:rPr lang="en-US" sz="2800" b="1" dirty="0">
                <a:latin typeface="Arial" panose="020B0604020202020204" pitchFamily="34" charset="0"/>
              </a:rPr>
              <a:t>To describe the Continuum of Care </a:t>
            </a:r>
            <a:r>
              <a:rPr lang="en-US" sz="2800" b="1" dirty="0">
                <a:solidFill>
                  <a:schemeClr val="accent1">
                    <a:lumMod val="75000"/>
                  </a:schemeClr>
                </a:solidFill>
                <a:latin typeface="Arial" panose="020B0604020202020204" pitchFamily="34" charset="0"/>
              </a:rPr>
              <a:t>PROGRAM</a:t>
            </a:r>
            <a:r>
              <a:rPr lang="en-US" sz="2800" b="1" dirty="0">
                <a:latin typeface="Arial" panose="020B0604020202020204" pitchFamily="34" charset="0"/>
              </a:rPr>
              <a:t> of the U.S. Department of Housing &amp; Urban Development </a:t>
            </a:r>
          </a:p>
          <a:p>
            <a:endParaRPr lang="en-US" dirty="0"/>
          </a:p>
        </p:txBody>
      </p:sp>
      <p:sp>
        <p:nvSpPr>
          <p:cNvPr id="6" name="Content Placeholder 5"/>
          <p:cNvSpPr>
            <a:spLocks noGrp="1"/>
          </p:cNvSpPr>
          <p:nvPr>
            <p:ph sz="half" idx="2"/>
          </p:nvPr>
        </p:nvSpPr>
        <p:spPr/>
        <p:txBody>
          <a:bodyPr/>
          <a:lstStyle/>
          <a:p>
            <a:endParaRPr lang="en-US" dirty="0"/>
          </a:p>
          <a:p>
            <a:pPr marL="0" indent="0">
              <a:buNone/>
            </a:pPr>
            <a:r>
              <a:rPr lang="en-US" sz="2800" b="1" dirty="0">
                <a:latin typeface="Arial" panose="020B0604020202020204" pitchFamily="34" charset="0"/>
                <a:cs typeface="Arial" panose="020B0604020202020204" pitchFamily="34" charset="0"/>
              </a:rPr>
              <a:t>To describe the </a:t>
            </a:r>
            <a:r>
              <a:rPr lang="en-US" sz="2800" b="1" dirty="0">
                <a:solidFill>
                  <a:schemeClr val="accent1">
                    <a:lumMod val="75000"/>
                  </a:schemeClr>
                </a:solidFill>
                <a:latin typeface="Arial" panose="020B0604020202020204" pitchFamily="34" charset="0"/>
                <a:cs typeface="Arial" panose="020B0604020202020204" pitchFamily="34" charset="0"/>
              </a:rPr>
              <a:t>STRUCTURE</a:t>
            </a:r>
            <a:r>
              <a:rPr lang="en-US" sz="2800" b="1" dirty="0">
                <a:latin typeface="Arial" panose="020B0604020202020204" pitchFamily="34" charset="0"/>
                <a:cs typeface="Arial" panose="020B0604020202020204" pitchFamily="34" charset="0"/>
              </a:rPr>
              <a:t> required to be in place in a local community in order to access the program funds </a:t>
            </a:r>
          </a:p>
          <a:p>
            <a:endParaRPr lang="en-US" dirty="0"/>
          </a:p>
        </p:txBody>
      </p:sp>
    </p:spTree>
    <p:extLst>
      <p:ext uri="{BB962C8B-B14F-4D97-AF65-F5344CB8AC3E}">
        <p14:creationId xmlns:p14="http://schemas.microsoft.com/office/powerpoint/2010/main" val="27711217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E9E2D-040C-0986-BE42-FB66C44871A5}"/>
              </a:ext>
            </a:extLst>
          </p:cNvPr>
          <p:cNvSpPr>
            <a:spLocks noGrp="1"/>
          </p:cNvSpPr>
          <p:nvPr>
            <p:ph type="title"/>
          </p:nvPr>
        </p:nvSpPr>
        <p:spPr/>
        <p:txBody>
          <a:bodyPr/>
          <a:lstStyle/>
          <a:p>
            <a:r>
              <a:rPr lang="en-US" dirty="0">
                <a:highlight>
                  <a:srgbClr val="FFFF00"/>
                </a:highlight>
              </a:rPr>
              <a:t>Partner Agencies</a:t>
            </a:r>
          </a:p>
        </p:txBody>
      </p:sp>
      <p:sp>
        <p:nvSpPr>
          <p:cNvPr id="3" name="Text Placeholder 2">
            <a:extLst>
              <a:ext uri="{FF2B5EF4-FFF2-40B4-BE49-F238E27FC236}">
                <a16:creationId xmlns:a16="http://schemas.microsoft.com/office/drawing/2014/main" id="{A6854EBF-9DD9-52AE-A9C1-B70C740E9C2B}"/>
              </a:ext>
            </a:extLst>
          </p:cNvPr>
          <p:cNvSpPr>
            <a:spLocks noGrp="1"/>
          </p:cNvSpPr>
          <p:nvPr>
            <p:ph type="body" idx="1"/>
          </p:nvPr>
        </p:nvSpPr>
        <p:spPr>
          <a:xfrm>
            <a:off x="556475" y="1606019"/>
            <a:ext cx="4185623" cy="576262"/>
          </a:xfrm>
        </p:spPr>
        <p:txBody>
          <a:bodyPr/>
          <a:lstStyle/>
          <a:p>
            <a:pPr algn="ctr"/>
            <a:r>
              <a:rPr lang="en-US" dirty="0"/>
              <a:t>Funded Partners</a:t>
            </a:r>
          </a:p>
        </p:txBody>
      </p:sp>
      <p:sp>
        <p:nvSpPr>
          <p:cNvPr id="4" name="Content Placeholder 3">
            <a:extLst>
              <a:ext uri="{FF2B5EF4-FFF2-40B4-BE49-F238E27FC236}">
                <a16:creationId xmlns:a16="http://schemas.microsoft.com/office/drawing/2014/main" id="{DF584584-3AF0-C8D5-B680-428AC7DDEEBA}"/>
              </a:ext>
            </a:extLst>
          </p:cNvPr>
          <p:cNvSpPr>
            <a:spLocks noGrp="1"/>
          </p:cNvSpPr>
          <p:nvPr>
            <p:ph sz="half" idx="2"/>
          </p:nvPr>
        </p:nvSpPr>
        <p:spPr>
          <a:xfrm>
            <a:off x="675745" y="2434162"/>
            <a:ext cx="4185623" cy="4205177"/>
          </a:xfrm>
        </p:spPr>
        <p:txBody>
          <a:bodyPr>
            <a:normAutofit fontScale="62500" lnSpcReduction="20000"/>
          </a:bodyPr>
          <a:lstStyle/>
          <a:p>
            <a:r>
              <a:rPr lang="en-US" sz="2200" dirty="0"/>
              <a:t>Akron AIDS Collaborative</a:t>
            </a:r>
          </a:p>
          <a:p>
            <a:r>
              <a:rPr lang="en-US" sz="2200" dirty="0"/>
              <a:t>Akron Metropolitan Housing Authority</a:t>
            </a:r>
          </a:p>
          <a:p>
            <a:r>
              <a:rPr lang="en-US" sz="2200" dirty="0"/>
              <a:t>CANAPI</a:t>
            </a:r>
          </a:p>
          <a:p>
            <a:r>
              <a:rPr lang="en-US" sz="2200" dirty="0"/>
              <a:t>CHC Addiction Services</a:t>
            </a:r>
          </a:p>
          <a:p>
            <a:r>
              <a:rPr lang="en-US" sz="2200" dirty="0"/>
              <a:t>Community Support Services</a:t>
            </a:r>
          </a:p>
          <a:p>
            <a:r>
              <a:rPr lang="en-US" sz="2200" dirty="0"/>
              <a:t>Family Promise of Summit County</a:t>
            </a:r>
          </a:p>
          <a:p>
            <a:r>
              <a:rPr lang="en-US" sz="2200" dirty="0"/>
              <a:t>HM Life Opportunity Services</a:t>
            </a:r>
          </a:p>
          <a:p>
            <a:r>
              <a:rPr lang="en-US" sz="2200" dirty="0"/>
              <a:t>Hope &amp; Healing Survivor Resource Center</a:t>
            </a:r>
          </a:p>
          <a:p>
            <a:r>
              <a:rPr lang="en-US" sz="2200" dirty="0"/>
              <a:t>Harmony House</a:t>
            </a:r>
          </a:p>
          <a:p>
            <a:r>
              <a:rPr lang="en-US" sz="2200" dirty="0"/>
              <a:t>Legacy III</a:t>
            </a:r>
          </a:p>
          <a:p>
            <a:r>
              <a:rPr lang="en-US" sz="2200" dirty="0"/>
              <a:t>North Coast Community Homes</a:t>
            </a:r>
          </a:p>
          <a:p>
            <a:r>
              <a:rPr lang="en-US" sz="2200" dirty="0"/>
              <a:t>Shelter Care</a:t>
            </a:r>
          </a:p>
          <a:p>
            <a:r>
              <a:rPr lang="en-US" sz="2200" dirty="0"/>
              <a:t>Tarry House</a:t>
            </a:r>
          </a:p>
          <a:p>
            <a:r>
              <a:rPr lang="en-US" sz="2200" dirty="0"/>
              <a:t>United Way of Summit &amp; Medina</a:t>
            </a:r>
          </a:p>
          <a:p>
            <a:endParaRPr lang="en-US" dirty="0"/>
          </a:p>
          <a:p>
            <a:endParaRPr lang="en-US" dirty="0"/>
          </a:p>
        </p:txBody>
      </p:sp>
      <p:sp>
        <p:nvSpPr>
          <p:cNvPr id="5" name="Text Placeholder 4">
            <a:extLst>
              <a:ext uri="{FF2B5EF4-FFF2-40B4-BE49-F238E27FC236}">
                <a16:creationId xmlns:a16="http://schemas.microsoft.com/office/drawing/2014/main" id="{184AC1A3-678C-AD60-6A18-77D9CBEA0E1C}"/>
              </a:ext>
            </a:extLst>
          </p:cNvPr>
          <p:cNvSpPr>
            <a:spLocks noGrp="1"/>
          </p:cNvSpPr>
          <p:nvPr>
            <p:ph type="body" sz="quarter" idx="3"/>
          </p:nvPr>
        </p:nvSpPr>
        <p:spPr>
          <a:xfrm>
            <a:off x="4975668" y="1642269"/>
            <a:ext cx="4185618" cy="576262"/>
          </a:xfrm>
        </p:spPr>
        <p:txBody>
          <a:bodyPr/>
          <a:lstStyle/>
          <a:p>
            <a:pPr algn="ctr"/>
            <a:r>
              <a:rPr lang="en-US" dirty="0"/>
              <a:t>Community Partners</a:t>
            </a:r>
          </a:p>
        </p:txBody>
      </p:sp>
      <p:sp>
        <p:nvSpPr>
          <p:cNvPr id="6" name="Content Placeholder 5">
            <a:extLst>
              <a:ext uri="{FF2B5EF4-FFF2-40B4-BE49-F238E27FC236}">
                <a16:creationId xmlns:a16="http://schemas.microsoft.com/office/drawing/2014/main" id="{922B486F-3287-D40B-EA54-AF2F926CD053}"/>
              </a:ext>
            </a:extLst>
          </p:cNvPr>
          <p:cNvSpPr>
            <a:spLocks noGrp="1"/>
          </p:cNvSpPr>
          <p:nvPr>
            <p:ph sz="quarter" idx="4"/>
          </p:nvPr>
        </p:nvSpPr>
        <p:spPr>
          <a:xfrm>
            <a:off x="5088384" y="2434162"/>
            <a:ext cx="4185617" cy="4205177"/>
          </a:xfrm>
        </p:spPr>
        <p:txBody>
          <a:bodyPr>
            <a:normAutofit fontScale="62500" lnSpcReduction="20000"/>
          </a:bodyPr>
          <a:lstStyle/>
          <a:p>
            <a:r>
              <a:rPr lang="en-US" dirty="0"/>
              <a:t>ACCESS Shelter</a:t>
            </a:r>
          </a:p>
          <a:p>
            <a:r>
              <a:rPr lang="en-US" dirty="0"/>
              <a:t>Akron Children's Hospital</a:t>
            </a:r>
          </a:p>
          <a:p>
            <a:r>
              <a:rPr lang="en-US" dirty="0"/>
              <a:t>Akron City Fire Department</a:t>
            </a:r>
          </a:p>
          <a:p>
            <a:r>
              <a:rPr lang="en-US" dirty="0"/>
              <a:t>Akron Mentorship Program</a:t>
            </a:r>
          </a:p>
          <a:p>
            <a:r>
              <a:rPr lang="en-US" dirty="0"/>
              <a:t>Akron N.A.A.C.P.</a:t>
            </a:r>
          </a:p>
          <a:p>
            <a:r>
              <a:rPr lang="en-US" dirty="0"/>
              <a:t>Akron Police Department</a:t>
            </a:r>
          </a:p>
          <a:p>
            <a:r>
              <a:rPr lang="en-US" dirty="0"/>
              <a:t>Akron Snow Angels</a:t>
            </a:r>
          </a:p>
          <a:p>
            <a:r>
              <a:rPr lang="en-US" dirty="0"/>
              <a:t>Akron Summit Community Action, Inc.</a:t>
            </a:r>
          </a:p>
          <a:p>
            <a:r>
              <a:rPr lang="en-US" dirty="0"/>
              <a:t>Akron Urban League</a:t>
            </a:r>
          </a:p>
          <a:p>
            <a:r>
              <a:rPr lang="en-US" dirty="0"/>
              <a:t>Akron Urban League Young Professionals</a:t>
            </a:r>
          </a:p>
          <a:p>
            <a:r>
              <a:rPr lang="en-US" dirty="0"/>
              <a:t>City of Akron</a:t>
            </a:r>
          </a:p>
          <a:p>
            <a:r>
              <a:rPr lang="en-US" dirty="0"/>
              <a:t>City of Barberton</a:t>
            </a:r>
          </a:p>
          <a:p>
            <a:r>
              <a:rPr lang="en-US" dirty="0"/>
              <a:t>City of Cuyahoga Falls</a:t>
            </a:r>
          </a:p>
          <a:p>
            <a:r>
              <a:rPr lang="en-US" dirty="0"/>
              <a:t>Coleman Health Services</a:t>
            </a:r>
          </a:p>
          <a:p>
            <a:r>
              <a:rPr lang="en-US" dirty="0"/>
              <a:t>Common Threads Closet, Barberton</a:t>
            </a:r>
          </a:p>
          <a:p>
            <a:r>
              <a:rPr lang="en-US" dirty="0"/>
              <a:t>Community Legal Aid</a:t>
            </a:r>
          </a:p>
        </p:txBody>
      </p:sp>
    </p:spTree>
    <p:extLst>
      <p:ext uri="{BB962C8B-B14F-4D97-AF65-F5344CB8AC3E}">
        <p14:creationId xmlns:p14="http://schemas.microsoft.com/office/powerpoint/2010/main" val="4626972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Important Notes on the Homeless Definition</a:t>
            </a:r>
          </a:p>
        </p:txBody>
      </p:sp>
      <p:sp>
        <p:nvSpPr>
          <p:cNvPr id="3" name="Content Placeholder 2"/>
          <p:cNvSpPr>
            <a:spLocks noGrp="1"/>
          </p:cNvSpPr>
          <p:nvPr>
            <p:ph idx="1"/>
          </p:nvPr>
        </p:nvSpPr>
        <p:spPr/>
        <p:txBody>
          <a:bodyPr>
            <a:normAutofit fontScale="92500" lnSpcReduction="10000"/>
          </a:bodyPr>
          <a:lstStyle/>
          <a:p>
            <a:r>
              <a:rPr lang="en-US" sz="2800" b="1" dirty="0">
                <a:effectLst>
                  <a:outerShdw blurRad="38100" dist="38100" dir="2700000" algn="tl">
                    <a:srgbClr val="000000">
                      <a:alpha val="43137"/>
                    </a:srgbClr>
                  </a:outerShdw>
                </a:effectLst>
              </a:rPr>
              <a:t>HUD </a:t>
            </a:r>
            <a:r>
              <a:rPr lang="en-US" sz="2800" dirty="0"/>
              <a:t>designates that PSH programs can only serve persons who were homeless on the street or in a shelter </a:t>
            </a:r>
          </a:p>
          <a:p>
            <a:pPr lvl="1"/>
            <a:r>
              <a:rPr lang="en-US" sz="2800" dirty="0">
                <a:solidFill>
                  <a:srgbClr val="FF0000"/>
                </a:solidFill>
              </a:rPr>
              <a:t>NO category 2 </a:t>
            </a:r>
          </a:p>
          <a:p>
            <a:r>
              <a:rPr lang="en-US" sz="2800" dirty="0"/>
              <a:t>CoC’s must obtain HUD approval to serve Category 3, &amp; our CoC does not have this approval(</a:t>
            </a:r>
            <a:r>
              <a:rPr lang="en-US" sz="2200" i="1" dirty="0"/>
              <a:t>Category 3 eligibility is rare nationally and must be specifically approved in the CoC’s NOFO application process</a:t>
            </a:r>
            <a:r>
              <a:rPr lang="en-US" sz="2800" dirty="0"/>
              <a:t>)</a:t>
            </a:r>
          </a:p>
          <a:p>
            <a:pPr lvl="1"/>
            <a:r>
              <a:rPr lang="en-US" sz="2800" dirty="0">
                <a:solidFill>
                  <a:srgbClr val="FF0000"/>
                </a:solidFill>
              </a:rPr>
              <a:t>NO category 3 </a:t>
            </a:r>
          </a:p>
        </p:txBody>
      </p:sp>
    </p:spTree>
    <p:extLst>
      <p:ext uri="{BB962C8B-B14F-4D97-AF65-F5344CB8AC3E}">
        <p14:creationId xmlns:p14="http://schemas.microsoft.com/office/powerpoint/2010/main" val="1507472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Homeless Definition - Local Control</a:t>
            </a:r>
          </a:p>
        </p:txBody>
      </p:sp>
      <p:sp>
        <p:nvSpPr>
          <p:cNvPr id="3" name="Content Placeholder 2"/>
          <p:cNvSpPr>
            <a:spLocks noGrp="1"/>
          </p:cNvSpPr>
          <p:nvPr>
            <p:ph idx="1"/>
          </p:nvPr>
        </p:nvSpPr>
        <p:spPr/>
        <p:txBody>
          <a:bodyPr>
            <a:noAutofit/>
          </a:bodyPr>
          <a:lstStyle/>
          <a:p>
            <a:r>
              <a:rPr lang="en-US" sz="2800" dirty="0"/>
              <a:t>Our local CoC prioritization and eligibility policies further limit who can be served in CoC programs </a:t>
            </a:r>
          </a:p>
          <a:p>
            <a:r>
              <a:rPr lang="en-US" sz="2800" dirty="0"/>
              <a:t>RRH and TH program policies require that a person come from the street or shelter prior to entry  </a:t>
            </a:r>
          </a:p>
          <a:p>
            <a:r>
              <a:rPr lang="en-US" sz="2800" dirty="0"/>
              <a:t> </a:t>
            </a:r>
            <a:r>
              <a:rPr lang="en-US" sz="2800" dirty="0">
                <a:solidFill>
                  <a:srgbClr val="FF0000"/>
                </a:solidFill>
              </a:rPr>
              <a:t>Result:  CoC &amp; ESG programs can serve people in Categories 1 and 4 only: </a:t>
            </a:r>
          </a:p>
          <a:p>
            <a:pPr lvl="1"/>
            <a:r>
              <a:rPr lang="en-US" sz="2800" dirty="0">
                <a:solidFill>
                  <a:srgbClr val="FF0000"/>
                </a:solidFill>
              </a:rPr>
              <a:t>Street, Shelter &amp; Fleeing Domestic Violence </a:t>
            </a:r>
          </a:p>
        </p:txBody>
      </p:sp>
    </p:spTree>
    <p:extLst>
      <p:ext uri="{BB962C8B-B14F-4D97-AF65-F5344CB8AC3E}">
        <p14:creationId xmlns:p14="http://schemas.microsoft.com/office/powerpoint/2010/main" val="23735456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Federal Definition – Chronically Homeless</a:t>
            </a:r>
          </a:p>
        </p:txBody>
      </p:sp>
      <p:sp>
        <p:nvSpPr>
          <p:cNvPr id="3" name="Content Placeholder 2"/>
          <p:cNvSpPr>
            <a:spLocks noGrp="1"/>
          </p:cNvSpPr>
          <p:nvPr>
            <p:ph idx="1"/>
          </p:nvPr>
        </p:nvSpPr>
        <p:spPr/>
        <p:txBody>
          <a:bodyPr>
            <a:normAutofit/>
          </a:bodyPr>
          <a:lstStyle/>
          <a:p>
            <a:r>
              <a:rPr lang="en-US" sz="2400" dirty="0"/>
              <a:t>Homeless individual with a disability AND </a:t>
            </a:r>
          </a:p>
          <a:p>
            <a:pPr lvl="1"/>
            <a:r>
              <a:rPr lang="en-US" sz="2400" dirty="0"/>
              <a:t>Has been homeless continuously for at least 12 months OR on 4 separate occasions in the last 3 years. </a:t>
            </a:r>
          </a:p>
          <a:p>
            <a:pPr lvl="2"/>
            <a:r>
              <a:rPr lang="en-US" sz="2400" dirty="0"/>
              <a:t>Combined occasions must total 12 months </a:t>
            </a:r>
          </a:p>
          <a:p>
            <a:pPr lvl="2"/>
            <a:r>
              <a:rPr lang="en-US" sz="2400" dirty="0"/>
              <a:t>Occasions must be separated by a break of at least 7 nights </a:t>
            </a:r>
          </a:p>
          <a:p>
            <a:pPr lvl="2"/>
            <a:r>
              <a:rPr lang="en-US" sz="2400" dirty="0"/>
              <a:t>Stays in institutions of fewer than 90 days do not constitute a break </a:t>
            </a:r>
          </a:p>
        </p:txBody>
      </p:sp>
    </p:spTree>
    <p:extLst>
      <p:ext uri="{BB962C8B-B14F-4D97-AF65-F5344CB8AC3E}">
        <p14:creationId xmlns:p14="http://schemas.microsoft.com/office/powerpoint/2010/main" val="31963813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CoC System Performance</a:t>
            </a:r>
          </a:p>
        </p:txBody>
      </p:sp>
      <p:sp>
        <p:nvSpPr>
          <p:cNvPr id="3" name="Content Placeholder 2"/>
          <p:cNvSpPr>
            <a:spLocks noGrp="1"/>
          </p:cNvSpPr>
          <p:nvPr>
            <p:ph idx="1"/>
          </p:nvPr>
        </p:nvSpPr>
        <p:spPr>
          <a:xfrm>
            <a:off x="677334" y="1930401"/>
            <a:ext cx="8596668" cy="4110962"/>
          </a:xfrm>
        </p:spPr>
        <p:txBody>
          <a:bodyPr>
            <a:noAutofit/>
          </a:bodyPr>
          <a:lstStyle/>
          <a:p>
            <a:r>
              <a:rPr lang="en-US" b="1" dirty="0"/>
              <a:t>1.  </a:t>
            </a:r>
            <a:r>
              <a:rPr lang="en-US" dirty="0"/>
              <a:t>Length of time persons remain homeless  </a:t>
            </a:r>
          </a:p>
          <a:p>
            <a:r>
              <a:rPr lang="en-US" dirty="0"/>
              <a:t>2.  The extent to which persons who exit homelessness to PH destinations return to homelessness (recidivism)</a:t>
            </a:r>
          </a:p>
          <a:p>
            <a:r>
              <a:rPr lang="en-US" dirty="0"/>
              <a:t>3.  Number of homeless persons  </a:t>
            </a:r>
          </a:p>
          <a:p>
            <a:r>
              <a:rPr lang="en-US" dirty="0"/>
              <a:t>4.  Employment and income growth for homeless persons in CoC program-funded projects </a:t>
            </a:r>
          </a:p>
          <a:p>
            <a:r>
              <a:rPr lang="en-US" dirty="0"/>
              <a:t>5. Number of persons who become homeless for the 1st time  </a:t>
            </a:r>
          </a:p>
          <a:p>
            <a:r>
              <a:rPr lang="en-US" dirty="0"/>
              <a:t>6. Not Applicable at this time- Homeless prevention and housing placement of persons defined by category 3 of HUD’s homeless definition in CoC program-funded projects  </a:t>
            </a:r>
          </a:p>
          <a:p>
            <a:r>
              <a:rPr lang="en-US" dirty="0"/>
              <a:t>7. Successful placement from street outreach and successful placement in, or retention of, permanent housing </a:t>
            </a:r>
          </a:p>
          <a:p>
            <a:endParaRPr lang="en-US" sz="2400" dirty="0"/>
          </a:p>
          <a:p>
            <a:endParaRPr lang="en-US" sz="2400" dirty="0"/>
          </a:p>
        </p:txBody>
      </p:sp>
    </p:spTree>
    <p:extLst>
      <p:ext uri="{BB962C8B-B14F-4D97-AF65-F5344CB8AC3E}">
        <p14:creationId xmlns:p14="http://schemas.microsoft.com/office/powerpoint/2010/main" val="31005259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does a program get into our CoC’s application to HUD</a:t>
            </a:r>
          </a:p>
        </p:txBody>
      </p:sp>
      <p:sp>
        <p:nvSpPr>
          <p:cNvPr id="3" name="Content Placeholder 2"/>
          <p:cNvSpPr>
            <a:spLocks noGrp="1"/>
          </p:cNvSpPr>
          <p:nvPr>
            <p:ph idx="1"/>
          </p:nvPr>
        </p:nvSpPr>
        <p:spPr/>
        <p:txBody>
          <a:bodyPr>
            <a:normAutofit/>
          </a:bodyPr>
          <a:lstStyle/>
          <a:p>
            <a:r>
              <a:rPr lang="en-US" sz="2400" dirty="0"/>
              <a:t>Threshold Requirements </a:t>
            </a:r>
          </a:p>
          <a:p>
            <a:pPr lvl="1"/>
            <a:r>
              <a:rPr lang="en-US" sz="2400" dirty="0"/>
              <a:t>Must haves to apply </a:t>
            </a:r>
          </a:p>
          <a:p>
            <a:r>
              <a:rPr lang="en-US" sz="2400" dirty="0"/>
              <a:t>Performance Measures</a:t>
            </a:r>
          </a:p>
          <a:p>
            <a:pPr lvl="1"/>
            <a:r>
              <a:rPr lang="en-US" sz="2400" dirty="0"/>
              <a:t>	Renewal Projects</a:t>
            </a:r>
          </a:p>
          <a:p>
            <a:r>
              <a:rPr lang="en-US" sz="2400" dirty="0"/>
              <a:t> CoC Ranking &amp; Review Committee</a:t>
            </a:r>
          </a:p>
          <a:p>
            <a:pPr lvl="1"/>
            <a:r>
              <a:rPr lang="en-US" sz="2400" dirty="0"/>
              <a:t>Ranking &amp; Review’s programs outcomes and other criteria to determine funding allocation. </a:t>
            </a:r>
          </a:p>
        </p:txBody>
      </p:sp>
    </p:spTree>
    <p:extLst>
      <p:ext uri="{BB962C8B-B14F-4D97-AF65-F5344CB8AC3E}">
        <p14:creationId xmlns:p14="http://schemas.microsoft.com/office/powerpoint/2010/main" val="17792788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Threshold Requirements</a:t>
            </a:r>
            <a:br>
              <a:rPr lang="en-US" dirty="0"/>
            </a:br>
            <a:r>
              <a:rPr lang="en-US" dirty="0"/>
              <a:t>	New AND Renewals</a:t>
            </a:r>
          </a:p>
        </p:txBody>
      </p:sp>
      <p:sp>
        <p:nvSpPr>
          <p:cNvPr id="3" name="Content Placeholder 2"/>
          <p:cNvSpPr>
            <a:spLocks noGrp="1"/>
          </p:cNvSpPr>
          <p:nvPr>
            <p:ph idx="1"/>
          </p:nvPr>
        </p:nvSpPr>
        <p:spPr/>
        <p:txBody>
          <a:bodyPr>
            <a:normAutofit/>
          </a:bodyPr>
          <a:lstStyle/>
          <a:p>
            <a:r>
              <a:rPr lang="en-US" sz="1600" dirty="0"/>
              <a:t>New Projects</a:t>
            </a:r>
          </a:p>
          <a:p>
            <a:pPr lvl="1"/>
            <a:r>
              <a:rPr lang="en-US" dirty="0"/>
              <a:t>CoC Application</a:t>
            </a:r>
          </a:p>
          <a:p>
            <a:pPr lvl="2"/>
            <a:r>
              <a:rPr lang="en-US" sz="1600" dirty="0"/>
              <a:t>Is your organization compliant with the CoC Priorities</a:t>
            </a:r>
          </a:p>
          <a:p>
            <a:r>
              <a:rPr lang="en-US" sz="1600" dirty="0"/>
              <a:t>Renewals</a:t>
            </a:r>
          </a:p>
          <a:p>
            <a:pPr lvl="1"/>
            <a:r>
              <a:rPr lang="en-US" dirty="0"/>
              <a:t>Performance Measures and Compliance</a:t>
            </a:r>
          </a:p>
          <a:p>
            <a:pPr lvl="2"/>
            <a:r>
              <a:rPr lang="en-US" sz="1600" dirty="0"/>
              <a:t>Project must operate in compliance &amp; meet performance measured standards</a:t>
            </a:r>
          </a:p>
          <a:p>
            <a:r>
              <a:rPr lang="en-US" sz="1600" dirty="0"/>
              <a:t>ALL PROJECTS</a:t>
            </a:r>
          </a:p>
          <a:p>
            <a:pPr lvl="1"/>
            <a:r>
              <a:rPr lang="en-US" dirty="0"/>
              <a:t>Match</a:t>
            </a:r>
          </a:p>
          <a:p>
            <a:pPr lvl="2"/>
            <a:r>
              <a:rPr lang="en-US" sz="1600" dirty="0"/>
              <a:t>All funds, except leasing, must be matched with no less than 25% of funds, or in-kind contributions, from other sources on a grant-by-grant basis.</a:t>
            </a:r>
          </a:p>
          <a:p>
            <a:pPr marL="0" indent="0">
              <a:buNone/>
            </a:pPr>
            <a:endParaRPr lang="en-US" sz="1400" dirty="0"/>
          </a:p>
        </p:txBody>
      </p:sp>
    </p:spTree>
    <p:extLst>
      <p:ext uri="{BB962C8B-B14F-4D97-AF65-F5344CB8AC3E}">
        <p14:creationId xmlns:p14="http://schemas.microsoft.com/office/powerpoint/2010/main" val="26311595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Pre-measured Elements (Ranking)</a:t>
            </a:r>
            <a:br>
              <a:rPr lang="en-US" dirty="0"/>
            </a:br>
            <a:r>
              <a:rPr lang="en-US" dirty="0"/>
              <a:t>(Renewals Only)</a:t>
            </a:r>
          </a:p>
        </p:txBody>
      </p:sp>
      <p:sp>
        <p:nvSpPr>
          <p:cNvPr id="3" name="Content Placeholder 2"/>
          <p:cNvSpPr>
            <a:spLocks noGrp="1"/>
          </p:cNvSpPr>
          <p:nvPr>
            <p:ph idx="1"/>
          </p:nvPr>
        </p:nvSpPr>
        <p:spPr/>
        <p:txBody>
          <a:bodyPr>
            <a:normAutofit/>
          </a:bodyPr>
          <a:lstStyle/>
          <a:p>
            <a:r>
              <a:rPr lang="en-US" dirty="0"/>
              <a:t>HMIS Data Quality </a:t>
            </a:r>
          </a:p>
          <a:p>
            <a:pPr lvl="1"/>
            <a:r>
              <a:rPr lang="en-US" dirty="0"/>
              <a:t>Housing Outcomes </a:t>
            </a:r>
          </a:p>
          <a:p>
            <a:pPr lvl="1"/>
            <a:r>
              <a:rPr lang="en-US" dirty="0"/>
              <a:t>Income Outcomes </a:t>
            </a:r>
          </a:p>
          <a:p>
            <a:pPr lvl="1"/>
            <a:r>
              <a:rPr lang="en-US" dirty="0"/>
              <a:t>Employment/Benefit Outcomes </a:t>
            </a:r>
          </a:p>
          <a:p>
            <a:pPr lvl="1"/>
            <a:r>
              <a:rPr lang="en-US" dirty="0"/>
              <a:t>Unspent Funds</a:t>
            </a:r>
          </a:p>
          <a:p>
            <a:pPr lvl="1"/>
            <a:r>
              <a:rPr lang="en-US" dirty="0"/>
              <a:t>Length of Stay</a:t>
            </a:r>
          </a:p>
          <a:p>
            <a:pPr marL="457200" lvl="1" indent="0">
              <a:buNone/>
            </a:pPr>
            <a:endParaRPr lang="en-US" dirty="0"/>
          </a:p>
          <a:p>
            <a:r>
              <a:rPr lang="en-US" dirty="0"/>
              <a:t>Ranking &amp; Review Committee members rank projects in order of highest priority for our community</a:t>
            </a:r>
          </a:p>
          <a:p>
            <a:pPr marL="0" indent="0">
              <a:buNone/>
            </a:pPr>
            <a:r>
              <a:rPr lang="en-US" dirty="0"/>
              <a:t> </a:t>
            </a:r>
          </a:p>
          <a:p>
            <a:endParaRPr lang="en-US" dirty="0"/>
          </a:p>
        </p:txBody>
      </p:sp>
    </p:spTree>
    <p:extLst>
      <p:ext uri="{BB962C8B-B14F-4D97-AF65-F5344CB8AC3E}">
        <p14:creationId xmlns:p14="http://schemas.microsoft.com/office/powerpoint/2010/main" val="26336287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National Scoring of CoC Application by HUD (OH-506)</a:t>
            </a:r>
          </a:p>
        </p:txBody>
      </p:sp>
      <p:sp>
        <p:nvSpPr>
          <p:cNvPr id="3" name="Content Placeholder 2"/>
          <p:cNvSpPr>
            <a:spLocks noGrp="1"/>
          </p:cNvSpPr>
          <p:nvPr>
            <p:ph idx="1"/>
          </p:nvPr>
        </p:nvSpPr>
        <p:spPr/>
        <p:txBody>
          <a:bodyPr>
            <a:normAutofit lnSpcReduction="10000"/>
          </a:bodyPr>
          <a:lstStyle/>
          <a:p>
            <a:r>
              <a:rPr lang="en-US" dirty="0"/>
              <a:t>CoC Application</a:t>
            </a:r>
          </a:p>
          <a:p>
            <a:pPr lvl="1"/>
            <a:r>
              <a:rPr lang="en-US" dirty="0"/>
              <a:t>Encompasses everything the CoC does and produces year-round </a:t>
            </a:r>
          </a:p>
          <a:p>
            <a:pPr lvl="1"/>
            <a:r>
              <a:rPr lang="en-US" dirty="0"/>
              <a:t>Written by CoC Manager or Lead Agency and CoC steering committee &amp; reviewed by the CoC Board  </a:t>
            </a:r>
          </a:p>
          <a:p>
            <a:pPr lvl="1"/>
            <a:r>
              <a:rPr lang="en-US" dirty="0"/>
              <a:t>Scored nationally by HUD in Washington </a:t>
            </a:r>
          </a:p>
          <a:p>
            <a:pPr marL="457200" lvl="1" indent="0">
              <a:buNone/>
            </a:pPr>
            <a:endParaRPr lang="en-US" dirty="0"/>
          </a:p>
          <a:p>
            <a:r>
              <a:rPr lang="en-US" dirty="0"/>
              <a:t>Project Application </a:t>
            </a:r>
          </a:p>
          <a:p>
            <a:pPr lvl="1"/>
            <a:r>
              <a:rPr lang="en-US" dirty="0"/>
              <a:t>Written by agencies requesting new or renewal grants </a:t>
            </a:r>
          </a:p>
          <a:p>
            <a:pPr lvl="1"/>
            <a:r>
              <a:rPr lang="en-US" dirty="0"/>
              <a:t>Submitted by CoC Manger or Lead Agency</a:t>
            </a:r>
          </a:p>
          <a:p>
            <a:pPr lvl="1"/>
            <a:r>
              <a:rPr lang="en-US" dirty="0"/>
              <a:t>Must pass a capacity review – conducted by the HUD Field Office </a:t>
            </a:r>
          </a:p>
          <a:p>
            <a:pPr lvl="1"/>
            <a:r>
              <a:rPr lang="en-US" dirty="0"/>
              <a:t>Scored nationally by HUD in Washington </a:t>
            </a:r>
          </a:p>
          <a:p>
            <a:endParaRPr lang="en-US" dirty="0"/>
          </a:p>
          <a:p>
            <a:pPr lvl="1"/>
            <a:endParaRPr lang="en-US" dirty="0"/>
          </a:p>
        </p:txBody>
      </p:sp>
    </p:spTree>
    <p:extLst>
      <p:ext uri="{BB962C8B-B14F-4D97-AF65-F5344CB8AC3E}">
        <p14:creationId xmlns:p14="http://schemas.microsoft.com/office/powerpoint/2010/main" val="4392464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a:t>Bonus Funding</a:t>
            </a:r>
          </a:p>
        </p:txBody>
      </p:sp>
      <p:sp>
        <p:nvSpPr>
          <p:cNvPr id="3" name="Content Placeholder 2"/>
          <p:cNvSpPr>
            <a:spLocks noGrp="1"/>
          </p:cNvSpPr>
          <p:nvPr>
            <p:ph idx="1"/>
          </p:nvPr>
        </p:nvSpPr>
        <p:spPr/>
        <p:txBody>
          <a:bodyPr/>
          <a:lstStyle/>
          <a:p>
            <a:r>
              <a:rPr lang="en-US" sz="4800" dirty="0"/>
              <a:t>Determined annually by the CoC  Notice of Funding Availability (NOFO) </a:t>
            </a:r>
          </a:p>
        </p:txBody>
      </p:sp>
    </p:spTree>
    <p:extLst>
      <p:ext uri="{BB962C8B-B14F-4D97-AF65-F5344CB8AC3E}">
        <p14:creationId xmlns:p14="http://schemas.microsoft.com/office/powerpoint/2010/main" val="2737468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HMIS Lead Agency (United Way) </a:t>
            </a:r>
            <a:br>
              <a:rPr lang="en-US" dirty="0"/>
            </a:br>
            <a:endParaRPr lang="en-US" dirty="0"/>
          </a:p>
        </p:txBody>
      </p:sp>
      <p:sp>
        <p:nvSpPr>
          <p:cNvPr id="5" name="Content Placeholder 4"/>
          <p:cNvSpPr>
            <a:spLocks noGrp="1"/>
          </p:cNvSpPr>
          <p:nvPr>
            <p:ph idx="1"/>
          </p:nvPr>
        </p:nvSpPr>
        <p:spPr>
          <a:xfrm>
            <a:off x="677334" y="1815549"/>
            <a:ext cx="8596668" cy="4225814"/>
          </a:xfrm>
        </p:spPr>
        <p:txBody>
          <a:bodyPr>
            <a:normAutofit fontScale="92500"/>
          </a:bodyPr>
          <a:lstStyle/>
          <a:p>
            <a:endParaRPr lang="en-US" dirty="0"/>
          </a:p>
          <a:p>
            <a:r>
              <a:rPr lang="en-US" sz="2400" b="1" dirty="0">
                <a:latin typeface="Arial" panose="020B0604020202020204" pitchFamily="34" charset="0"/>
                <a:cs typeface="Arial" panose="020B0604020202020204" pitchFamily="34" charset="0"/>
              </a:rPr>
              <a:t>The HMIS (Homeless Management Information System) Lead Agency is the eligible CoC applicant designated by the CoC to oversee the day-to-day operations of the HMIS </a:t>
            </a:r>
          </a:p>
          <a:p>
            <a:endParaRPr lang="en-US" sz="2400" b="1"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 United Way carries out the HMIS Lead Agency responsibilities </a:t>
            </a:r>
          </a:p>
          <a:p>
            <a:endParaRPr lang="en-US" sz="2400" b="1"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Summit County utilizes ServicePoint™ as our Homeless Management Information System (HMIS)</a:t>
            </a:r>
          </a:p>
          <a:p>
            <a:pPr marL="0" indent="0">
              <a:buNone/>
            </a:pPr>
            <a:endParaRPr lang="en-US" dirty="0"/>
          </a:p>
        </p:txBody>
      </p:sp>
    </p:spTree>
    <p:extLst>
      <p:ext uri="{BB962C8B-B14F-4D97-AF65-F5344CB8AC3E}">
        <p14:creationId xmlns:p14="http://schemas.microsoft.com/office/powerpoint/2010/main" val="19879977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n-NO" b="1" dirty="0"/>
              <a:t>Questions?</a:t>
            </a:r>
            <a:endParaRPr lang="en-US" dirty="0"/>
          </a:p>
        </p:txBody>
      </p:sp>
      <p:sp>
        <p:nvSpPr>
          <p:cNvPr id="3" name="Content Placeholder 2"/>
          <p:cNvSpPr>
            <a:spLocks noGrp="1"/>
          </p:cNvSpPr>
          <p:nvPr>
            <p:ph idx="1"/>
          </p:nvPr>
        </p:nvSpPr>
        <p:spPr>
          <a:xfrm>
            <a:off x="677334" y="1489167"/>
            <a:ext cx="8596668" cy="4552196"/>
          </a:xfrm>
        </p:spPr>
        <p:txBody>
          <a:bodyPr>
            <a:normAutofit/>
          </a:bodyPr>
          <a:lstStyle/>
          <a:p>
            <a:endParaRPr lang="en-US" sz="2400" dirty="0"/>
          </a:p>
          <a:p>
            <a:pPr marL="0" indent="0">
              <a:buNone/>
            </a:pPr>
            <a:r>
              <a:rPr lang="nn-NO" sz="2400" b="1" dirty="0">
                <a:highlight>
                  <a:srgbClr val="FFFF00"/>
                </a:highlight>
              </a:rPr>
              <a:t>Executive Director, Mar-quetta Boddie </a:t>
            </a:r>
            <a:r>
              <a:rPr lang="nn-NO" sz="2400" b="1" dirty="0">
                <a:highlight>
                  <a:srgbClr val="FFFF00"/>
                </a:highlight>
                <a:hlinkClick r:id="rId2"/>
              </a:rPr>
              <a:t>mboddie@summitcoc.org</a:t>
            </a:r>
          </a:p>
          <a:p>
            <a:pPr marL="0" indent="0">
              <a:buNone/>
            </a:pPr>
            <a:r>
              <a:rPr lang="nn-NO" sz="2400" b="1" dirty="0">
                <a:highlight>
                  <a:srgbClr val="FFFF00"/>
                </a:highlight>
              </a:rPr>
              <a:t>Community Engagment Coordinator, Shana Miller</a:t>
            </a:r>
          </a:p>
          <a:p>
            <a:pPr marL="0" indent="0">
              <a:buNone/>
            </a:pPr>
            <a:r>
              <a:rPr lang="en-US" sz="2400" b="1" i="0" dirty="0">
                <a:solidFill>
                  <a:srgbClr val="5E5E5E"/>
                </a:solidFill>
                <a:effectLst/>
                <a:highlight>
                  <a:srgbClr val="FFFF00"/>
                </a:highlight>
                <a:latin typeface="Google Sans"/>
                <a:hlinkClick r:id="rId3"/>
              </a:rPr>
              <a:t>smiller@summitcoc.org</a:t>
            </a:r>
            <a:endParaRPr lang="nn-NO" sz="2400" b="1" dirty="0">
              <a:highlight>
                <a:srgbClr val="FFFF00"/>
              </a:highlight>
            </a:endParaRPr>
          </a:p>
          <a:p>
            <a:pPr marL="0" indent="0">
              <a:buNone/>
            </a:pPr>
            <a:endParaRPr lang="nn-NO" sz="2400" b="1" dirty="0"/>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43955" y="3574388"/>
            <a:ext cx="1933575" cy="2466975"/>
          </a:xfrm>
          <a:prstGeom prst="rect">
            <a:avLst/>
          </a:prstGeom>
        </p:spPr>
      </p:pic>
    </p:spTree>
    <p:extLst>
      <p:ext uri="{BB962C8B-B14F-4D97-AF65-F5344CB8AC3E}">
        <p14:creationId xmlns:p14="http://schemas.microsoft.com/office/powerpoint/2010/main" val="3811540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Responsibilities of the CoC/Operating the CoC </a:t>
            </a:r>
            <a:endParaRPr lang="en-US" dirty="0"/>
          </a:p>
        </p:txBody>
      </p:sp>
      <p:sp>
        <p:nvSpPr>
          <p:cNvPr id="3" name="Content Placeholder 2"/>
          <p:cNvSpPr>
            <a:spLocks noGrp="1"/>
          </p:cNvSpPr>
          <p:nvPr>
            <p:ph idx="1"/>
          </p:nvPr>
        </p:nvSpPr>
        <p:spPr>
          <a:xfrm>
            <a:off x="677334" y="1669775"/>
            <a:ext cx="8596668" cy="4371588"/>
          </a:xfrm>
        </p:spPr>
        <p:txBody>
          <a:bodyPr/>
          <a:lstStyle/>
          <a:p>
            <a:pPr marL="0" indent="0">
              <a:buNone/>
            </a:pPr>
            <a:endParaRPr lang="en-US" dirty="0"/>
          </a:p>
          <a:p>
            <a:r>
              <a:rPr lang="en-US" sz="2400" b="1" dirty="0">
                <a:latin typeface="Arial" panose="020B0604020202020204" pitchFamily="34" charset="0"/>
                <a:cs typeface="Arial" panose="020B0604020202020204" pitchFamily="34" charset="0"/>
              </a:rPr>
              <a:t>Develop written standards to prioritize individuals and families eligible to receive the assistance, and the amount and type of assistance they should receive. </a:t>
            </a:r>
          </a:p>
          <a:p>
            <a:r>
              <a:rPr lang="en-US" sz="2400" b="1" dirty="0">
                <a:latin typeface="Arial" panose="020B0604020202020204" pitchFamily="34" charset="0"/>
                <a:cs typeface="Arial" panose="020B0604020202020204" pitchFamily="34" charset="0"/>
              </a:rPr>
              <a:t>Centralized Intake </a:t>
            </a:r>
          </a:p>
          <a:p>
            <a:r>
              <a:rPr lang="en-US" sz="2400" b="1" dirty="0">
                <a:latin typeface="Arial" panose="020B0604020202020204" pitchFamily="34" charset="0"/>
                <a:cs typeface="Arial" panose="020B0604020202020204" pitchFamily="34" charset="0"/>
              </a:rPr>
              <a:t>Establish performance expectations and monitor individual projects and system performance measures</a:t>
            </a:r>
          </a:p>
          <a:p>
            <a:r>
              <a:rPr lang="en-US" sz="2400" b="1" dirty="0">
                <a:latin typeface="Arial" panose="020B0604020202020204" pitchFamily="34" charset="0"/>
                <a:ea typeface="Calibri" panose="020F0502020204030204" pitchFamily="34" charset="0"/>
                <a:cs typeface="Arial" panose="020B0604020202020204" pitchFamily="34" charset="0"/>
              </a:rPr>
              <a:t>CoC responsibilities are outlined in the </a:t>
            </a:r>
            <a:r>
              <a:rPr lang="en-US" sz="2400" b="1" i="1" dirty="0">
                <a:latin typeface="Arial" panose="020B0604020202020204" pitchFamily="34" charset="0"/>
                <a:ea typeface="Calibri" panose="020F0502020204030204" pitchFamily="34" charset="0"/>
                <a:cs typeface="Arial" panose="020B0604020202020204" pitchFamily="34" charset="0"/>
              </a:rPr>
              <a:t>CoC Interim Rule, 24 C.F.R. Part 578</a:t>
            </a:r>
            <a:endParaRPr lang="en-US" sz="2400" b="1"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745716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Responsibilities of the CoC/CoC Planning </a:t>
            </a:r>
            <a:br>
              <a:rPr lang="en-US" dirty="0"/>
            </a:br>
            <a:endParaRPr lang="en-US" dirty="0"/>
          </a:p>
        </p:txBody>
      </p:sp>
      <p:sp>
        <p:nvSpPr>
          <p:cNvPr id="3" name="Content Placeholder 2"/>
          <p:cNvSpPr>
            <a:spLocks noGrp="1"/>
          </p:cNvSpPr>
          <p:nvPr>
            <p:ph idx="1"/>
          </p:nvPr>
        </p:nvSpPr>
        <p:spPr/>
        <p:txBody>
          <a:bodyPr/>
          <a:lstStyle/>
          <a:p>
            <a:r>
              <a:rPr lang="en-US" sz="2400" b="1" dirty="0">
                <a:latin typeface="Arial" panose="020B0604020202020204" pitchFamily="34" charset="0"/>
                <a:cs typeface="Arial" panose="020B0604020202020204" pitchFamily="34" charset="0"/>
              </a:rPr>
              <a:t>Develop a housing and service system </a:t>
            </a:r>
          </a:p>
          <a:p>
            <a:endParaRPr lang="en-US" sz="2400" b="1"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Participate in the City of Akron and Summit County Consolidated planning processes </a:t>
            </a:r>
          </a:p>
          <a:p>
            <a:endParaRPr lang="en-US" sz="2400" b="1"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Design and follow a collaborative process to select projects to apply for CoC funds </a:t>
            </a:r>
          </a:p>
          <a:p>
            <a:endParaRPr lang="en-US" dirty="0"/>
          </a:p>
        </p:txBody>
      </p:sp>
    </p:spTree>
    <p:extLst>
      <p:ext uri="{BB962C8B-B14F-4D97-AF65-F5344CB8AC3E}">
        <p14:creationId xmlns:p14="http://schemas.microsoft.com/office/powerpoint/2010/main" val="2042217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Centralized Intake </a:t>
            </a:r>
            <a:br>
              <a:rPr lang="en-US" dirty="0"/>
            </a:br>
            <a:endParaRPr lang="en-US" dirty="0"/>
          </a:p>
        </p:txBody>
      </p:sp>
      <p:sp>
        <p:nvSpPr>
          <p:cNvPr id="5" name="Content Placeholder 4"/>
          <p:cNvSpPr>
            <a:spLocks noGrp="1"/>
          </p:cNvSpPr>
          <p:nvPr>
            <p:ph idx="1"/>
          </p:nvPr>
        </p:nvSpPr>
        <p:spPr>
          <a:xfrm>
            <a:off x="677334" y="1749287"/>
            <a:ext cx="8596668" cy="4292075"/>
          </a:xfrm>
        </p:spPr>
        <p:txBody>
          <a:bodyPr/>
          <a:lstStyle/>
          <a:p>
            <a:pPr marL="0" indent="0">
              <a:buNone/>
            </a:pPr>
            <a:endParaRPr lang="en-US" sz="2400" b="1"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Each Continuum of Care </a:t>
            </a:r>
            <a:r>
              <a:rPr lang="en-US" sz="2400" b="1" dirty="0">
                <a:highlight>
                  <a:srgbClr val="FFFF00"/>
                </a:highlight>
                <a:latin typeface="Arial" panose="020B0604020202020204" pitchFamily="34" charset="0"/>
                <a:cs typeface="Arial" panose="020B0604020202020204" pitchFamily="34" charset="0"/>
              </a:rPr>
              <a:t>is required to develop and implement a centralized, or coordinated, entry system for its geographic area.</a:t>
            </a:r>
            <a:r>
              <a:rPr lang="en-US" sz="2400" b="1" dirty="0">
                <a:latin typeface="Arial" panose="020B0604020202020204" pitchFamily="34" charset="0"/>
                <a:cs typeface="Arial" panose="020B0604020202020204" pitchFamily="34" charset="0"/>
              </a:rPr>
              <a:t> United Way operates the homeless hotline through 211.</a:t>
            </a:r>
          </a:p>
          <a:p>
            <a:endParaRPr lang="en-US" sz="2400" b="1"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Participation in the system is required of all CoC recipients and sub-recipients </a:t>
            </a:r>
          </a:p>
          <a:p>
            <a:endParaRPr lang="en-US" dirty="0"/>
          </a:p>
        </p:txBody>
      </p:sp>
    </p:spTree>
    <p:extLst>
      <p:ext uri="{BB962C8B-B14F-4D97-AF65-F5344CB8AC3E}">
        <p14:creationId xmlns:p14="http://schemas.microsoft.com/office/powerpoint/2010/main" val="317988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CoC Program Eligible Project Applicants </a:t>
            </a:r>
            <a:br>
              <a:rPr lang="en-US" dirty="0"/>
            </a:br>
            <a:endParaRPr lang="en-US" dirty="0"/>
          </a:p>
        </p:txBody>
      </p:sp>
      <p:sp>
        <p:nvSpPr>
          <p:cNvPr id="3" name="Content Placeholder 2"/>
          <p:cNvSpPr>
            <a:spLocks noGrp="1"/>
          </p:cNvSpPr>
          <p:nvPr>
            <p:ph idx="1"/>
          </p:nvPr>
        </p:nvSpPr>
        <p:spPr>
          <a:xfrm>
            <a:off x="677334" y="1616765"/>
            <a:ext cx="8596668" cy="4424597"/>
          </a:xfrm>
        </p:spPr>
        <p:txBody>
          <a:bodyPr/>
          <a:lstStyle/>
          <a:p>
            <a:pPr marL="0" indent="0">
              <a:buNone/>
            </a:pPr>
            <a:endParaRPr lang="en-US" dirty="0"/>
          </a:p>
          <a:p>
            <a:r>
              <a:rPr lang="en-US" sz="2400" b="1" dirty="0">
                <a:latin typeface="Arial" panose="020B0604020202020204" pitchFamily="34" charset="0"/>
                <a:cs typeface="Arial" panose="020B0604020202020204" pitchFamily="34" charset="0"/>
              </a:rPr>
              <a:t>Nonprofits, states, local government, and instrumentalities of local government </a:t>
            </a:r>
          </a:p>
          <a:p>
            <a:endParaRPr lang="en-US" sz="2400" b="1"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MUST be designated by the CoC to apply for funds </a:t>
            </a:r>
          </a:p>
          <a:p>
            <a:endParaRPr lang="en-US" sz="2400" b="1"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Exclusion: for profits are not permitted to apply for grants or be subrecipient of grants </a:t>
            </a:r>
          </a:p>
          <a:p>
            <a:endParaRPr lang="en-US" dirty="0"/>
          </a:p>
        </p:txBody>
      </p:sp>
    </p:spTree>
    <p:extLst>
      <p:ext uri="{BB962C8B-B14F-4D97-AF65-F5344CB8AC3E}">
        <p14:creationId xmlns:p14="http://schemas.microsoft.com/office/powerpoint/2010/main" val="2095466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CoC Program Eligible Components </a:t>
            </a:r>
            <a:br>
              <a:rPr lang="en-US" dirty="0"/>
            </a:br>
            <a:endParaRPr lang="en-US" dirty="0"/>
          </a:p>
        </p:txBody>
      </p:sp>
      <p:sp>
        <p:nvSpPr>
          <p:cNvPr id="3" name="Content Placeholder 2"/>
          <p:cNvSpPr>
            <a:spLocks noGrp="1"/>
          </p:cNvSpPr>
          <p:nvPr>
            <p:ph idx="1"/>
          </p:nvPr>
        </p:nvSpPr>
        <p:spPr>
          <a:xfrm>
            <a:off x="677334" y="1431235"/>
            <a:ext cx="8596668" cy="4610127"/>
          </a:xfrm>
        </p:spPr>
        <p:txBody>
          <a:bodyPr>
            <a:normAutofit/>
          </a:bodyPr>
          <a:lstStyle/>
          <a:p>
            <a:pPr marL="0" indent="0">
              <a:buNone/>
            </a:pPr>
            <a:endParaRPr lang="en-US" dirty="0"/>
          </a:p>
          <a:p>
            <a:r>
              <a:rPr lang="en-US" sz="2400" b="1" dirty="0">
                <a:latin typeface="Arial" panose="020B0604020202020204" pitchFamily="34" charset="0"/>
                <a:cs typeface="Arial" panose="020B0604020202020204" pitchFamily="34" charset="0"/>
              </a:rPr>
              <a:t>1.Permanent Housing </a:t>
            </a:r>
          </a:p>
          <a:p>
            <a:pPr lvl="1"/>
            <a:r>
              <a:rPr lang="en-US" sz="2200" b="1" dirty="0">
                <a:latin typeface="Arial" panose="020B0604020202020204" pitchFamily="34" charset="0"/>
                <a:cs typeface="Arial" panose="020B0604020202020204" pitchFamily="34" charset="0"/>
              </a:rPr>
              <a:t>a. Permanent Supportive Housing (PSH) </a:t>
            </a:r>
          </a:p>
          <a:p>
            <a:pPr lvl="1"/>
            <a:r>
              <a:rPr lang="en-US" sz="2200" b="1" dirty="0">
                <a:latin typeface="Arial" panose="020B0604020202020204" pitchFamily="34" charset="0"/>
                <a:cs typeface="Arial" panose="020B0604020202020204" pitchFamily="34" charset="0"/>
              </a:rPr>
              <a:t>b. Rapid Re-housing (RRH) </a:t>
            </a:r>
          </a:p>
          <a:p>
            <a:r>
              <a:rPr lang="en-US" sz="2400" b="1" dirty="0">
                <a:latin typeface="Arial" panose="020B0604020202020204" pitchFamily="34" charset="0"/>
                <a:cs typeface="Arial" panose="020B0604020202020204" pitchFamily="34" charset="0"/>
              </a:rPr>
              <a:t>2.Transitional Housing –Rapid Rehousing (TH-RRH)</a:t>
            </a:r>
          </a:p>
          <a:p>
            <a:r>
              <a:rPr lang="en-US" sz="2400" b="1" dirty="0">
                <a:latin typeface="Arial" panose="020B0604020202020204" pitchFamily="34" charset="0"/>
                <a:cs typeface="Arial" panose="020B0604020202020204" pitchFamily="34" charset="0"/>
              </a:rPr>
              <a:t>3.Supportive Services Only (SSO)</a:t>
            </a:r>
          </a:p>
          <a:p>
            <a:r>
              <a:rPr lang="en-US" sz="2400" b="1" dirty="0">
                <a:latin typeface="Arial" panose="020B0604020202020204" pitchFamily="34" charset="0"/>
                <a:cs typeface="Arial" panose="020B0604020202020204" pitchFamily="34" charset="0"/>
              </a:rPr>
              <a:t>4.Homeless Management Information System (HMIS) </a:t>
            </a:r>
          </a:p>
          <a:p>
            <a:r>
              <a:rPr lang="en-US" sz="2400" b="1" dirty="0">
                <a:latin typeface="Arial" panose="020B0604020202020204" pitchFamily="34" charset="0"/>
                <a:cs typeface="Arial" panose="020B0604020202020204" pitchFamily="34" charset="0"/>
              </a:rPr>
              <a:t>5.Homelessness Prevention</a:t>
            </a:r>
          </a:p>
          <a:p>
            <a:pPr marL="0" indent="0">
              <a:buNone/>
            </a:pPr>
            <a:endParaRPr lang="en-US" sz="2400" b="1" dirty="0">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248806344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25292</TotalTime>
  <Words>2812</Words>
  <Application>Microsoft Office PowerPoint</Application>
  <PresentationFormat>Widescreen</PresentationFormat>
  <Paragraphs>317</Paragraphs>
  <Slides>40</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0</vt:i4>
      </vt:variant>
      <vt:variant>
        <vt:lpstr>Slide Titles</vt:lpstr>
      </vt:variant>
      <vt:variant>
        <vt:i4>40</vt:i4>
      </vt:variant>
    </vt:vector>
  </HeadingPairs>
  <TitlesOfParts>
    <vt:vector size="48" baseType="lpstr">
      <vt:lpstr>Arial</vt:lpstr>
      <vt:lpstr>Calibri</vt:lpstr>
      <vt:lpstr>Google Sans</vt:lpstr>
      <vt:lpstr>Lucida Sans</vt:lpstr>
      <vt:lpstr>Times New Roman</vt:lpstr>
      <vt:lpstr>Trebuchet MS</vt:lpstr>
      <vt:lpstr>Wingdings 3</vt:lpstr>
      <vt:lpstr>Facet</vt:lpstr>
      <vt:lpstr>Continuum of Care General Orientation</vt:lpstr>
      <vt:lpstr>What is a Continuum of Care?</vt:lpstr>
      <vt:lpstr>The term “CoC” is described in 2 ways </vt:lpstr>
      <vt:lpstr>HMIS Lead Agency (United Way)  </vt:lpstr>
      <vt:lpstr>Responsibilities of the CoC/Operating the CoC </vt:lpstr>
      <vt:lpstr>Responsibilities of the CoC/CoC Planning  </vt:lpstr>
      <vt:lpstr>Centralized Intake  </vt:lpstr>
      <vt:lpstr>CoC Program Eligible Project Applicants  </vt:lpstr>
      <vt:lpstr>CoC Program Eligible Components  </vt:lpstr>
      <vt:lpstr>Eligible Components: 1. Permanent Housing  </vt:lpstr>
      <vt:lpstr>Eligible Components: Permanent Housing b. Rapid Re-housing (RRH)  </vt:lpstr>
      <vt:lpstr>Eligible Components: Transitional Housing 2. Transitional Housing </vt:lpstr>
      <vt:lpstr>Eligible Components:  3. Supportive Services Only (SSO) </vt:lpstr>
      <vt:lpstr>Eligible Components: HMIS  4. Homeless Management Information System (HMIS)  </vt:lpstr>
      <vt:lpstr>PowerPoint Presentation</vt:lpstr>
      <vt:lpstr>Acquisition </vt:lpstr>
      <vt:lpstr>Rehabilitation</vt:lpstr>
      <vt:lpstr>New Construction</vt:lpstr>
      <vt:lpstr>Leasing</vt:lpstr>
      <vt:lpstr>Rental Assistance</vt:lpstr>
      <vt:lpstr>Supportive Services</vt:lpstr>
      <vt:lpstr>Operating Costs</vt:lpstr>
      <vt:lpstr>Homeless Management Information System (HMIS)</vt:lpstr>
      <vt:lpstr>Administration</vt:lpstr>
      <vt:lpstr>Who can be served by CoC funded programs?</vt:lpstr>
      <vt:lpstr>Category 1 - Literally Homeless</vt:lpstr>
      <vt:lpstr>Category 2 - At imminent risk of homelessness</vt:lpstr>
      <vt:lpstr>Category 3— Homeless under other federal statute</vt:lpstr>
      <vt:lpstr>Category 4 –  Fleeing Domestic Violence</vt:lpstr>
      <vt:lpstr>Partner Agencies</vt:lpstr>
      <vt:lpstr>Important Notes on the Homeless Definition</vt:lpstr>
      <vt:lpstr>Homeless Definition - Local Control</vt:lpstr>
      <vt:lpstr>Federal Definition – Chronically Homeless</vt:lpstr>
      <vt:lpstr>CoC System Performance</vt:lpstr>
      <vt:lpstr>How does a program get into our CoC’s application to HUD</vt:lpstr>
      <vt:lpstr>Threshold Requirements  New AND Renewals</vt:lpstr>
      <vt:lpstr>Pre-measured Elements (Ranking) (Renewals Only)</vt:lpstr>
      <vt:lpstr>National Scoring of CoC Application by HUD (OH-506)</vt:lpstr>
      <vt:lpstr>Bonus Funding</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Continuum of Care General Orientation</dc:title>
  <dc:creator>Mar-quetta Boddie</dc:creator>
  <cp:lastModifiedBy>Taevon Miller</cp:lastModifiedBy>
  <cp:revision>51</cp:revision>
  <dcterms:created xsi:type="dcterms:W3CDTF">2017-05-10T01:16:38Z</dcterms:created>
  <dcterms:modified xsi:type="dcterms:W3CDTF">2025-05-14T14:09:56Z</dcterms:modified>
</cp:coreProperties>
</file>